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6EA92D"/>
    <a:srgbClr val="DADCF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4" autoAdjust="0"/>
    <p:restoredTop sz="94660"/>
  </p:normalViewPr>
  <p:slideViewPr>
    <p:cSldViewPr snapToGrid="0">
      <p:cViewPr varScale="1">
        <p:scale>
          <a:sx n="92" d="100"/>
          <a:sy n="92" d="100"/>
        </p:scale>
        <p:origin x="498"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sp>
        <p:nvSpPr>
          <p:cNvPr id="2" name="Title 1"/>
          <p:cNvSpPr>
            <a:spLocks noGrp="1"/>
          </p:cNvSpPr>
          <p:nvPr>
            <p:ph type="ctrTitle"/>
          </p:nvPr>
        </p:nvSpPr>
        <p:spPr>
          <a:xfrm>
            <a:off x="684212" y="685799"/>
            <a:ext cx="8001000" cy="2971801"/>
          </a:xfrm>
        </p:spPr>
        <p:txBody>
          <a:bodyPr anchor="b">
            <a:normAutofit/>
          </a:bodyPr>
          <a:lstStyle>
            <a:lvl1pPr algn="l">
              <a:defRPr sz="4800">
                <a:effectLst/>
              </a:defRPr>
            </a:lvl1pPr>
          </a:lstStyle>
          <a:p>
            <a:r>
              <a:rPr lang="fr-FR" smtClean="0"/>
              <a:t>Modifiez le style du titre</a:t>
            </a:r>
            <a:endParaRPr lang="en-US" dirty="0"/>
          </a:p>
        </p:txBody>
      </p:sp>
      <p:sp>
        <p:nvSpPr>
          <p:cNvPr id="3" name="Subtitle 2"/>
          <p:cNvSpPr>
            <a:spLocks noGrp="1"/>
          </p:cNvSpPr>
          <p:nvPr>
            <p:ph type="subTitle" idx="1"/>
          </p:nvPr>
        </p:nvSpPr>
        <p:spPr>
          <a:xfrm>
            <a:off x="684212" y="3843867"/>
            <a:ext cx="6400800" cy="1947333"/>
          </a:xfrm>
        </p:spPr>
        <p:txBody>
          <a:bodyPr anchor="t">
            <a:normAutofit/>
          </a:bodyPr>
          <a:lstStyle>
            <a:lvl1pPr marL="0" indent="0" algn="l">
              <a:buNone/>
              <a:defRPr sz="2100">
                <a:solidFill>
                  <a:schemeClr val="bg2">
                    <a:lumMod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Modifiez le style des sous-titres du masque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11/12/2023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cxnSp>
        <p:nvCxnSpPr>
          <p:cNvPr id="16" name="Straight Connector 15"/>
          <p:cNvCxnSpPr/>
          <p:nvPr/>
        </p:nvCxnSpPr>
        <p:spPr>
          <a:xfrm flipH="1">
            <a:off x="8228012" y="8467"/>
            <a:ext cx="3810000" cy="3810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flipH="1">
            <a:off x="6108170" y="91545"/>
            <a:ext cx="6080655" cy="608065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flipH="1">
            <a:off x="7235825" y="228600"/>
            <a:ext cx="4953000" cy="4953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335837" y="32278"/>
            <a:ext cx="4852989" cy="485298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flipH="1">
            <a:off x="7845426" y="609601"/>
            <a:ext cx="4343399" cy="434339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Image panoramique avec légend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17" name="Picture Placeholder 2"/>
          <p:cNvSpPr>
            <a:spLocks noGrp="1" noChangeAspect="1"/>
          </p:cNvSpPr>
          <p:nvPr>
            <p:ph type="pic" idx="13"/>
          </p:nvPr>
        </p:nvSpPr>
        <p:spPr>
          <a:xfrm>
            <a:off x="685800" y="533400"/>
            <a:ext cx="10818812" cy="31242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smtClean="0"/>
              <a:t>Cliquez sur l'icône pour ajouter une image</a:t>
            </a:r>
            <a:endParaRPr lang="en-US" dirty="0"/>
          </a:p>
        </p:txBody>
      </p:sp>
      <p:sp>
        <p:nvSpPr>
          <p:cNvPr id="16" name="Text Placeholder 9"/>
          <p:cNvSpPr>
            <a:spLocks noGrp="1"/>
          </p:cNvSpPr>
          <p:nvPr>
            <p:ph type="body" sz="quarter" idx="14"/>
          </p:nvPr>
        </p:nvSpPr>
        <p:spPr>
          <a:xfrm>
            <a:off x="914402" y="3843867"/>
            <a:ext cx="8304210" cy="457200"/>
          </a:xfrm>
        </p:spPr>
        <p:txBody>
          <a:bodyPr anchor="t">
            <a:normAutofit/>
          </a:bodyPr>
          <a:lstStyle>
            <a:lvl1pPr marL="0" indent="0">
              <a:buFontTx/>
              <a:buNone/>
              <a:defRPr sz="16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smtClean="0"/>
              <a:t>Modifiez les styles du texte du masque</a:t>
            </a:r>
          </a:p>
        </p:txBody>
      </p:sp>
      <p:sp>
        <p:nvSpPr>
          <p:cNvPr id="3" name="Date Placeholder 2"/>
          <p:cNvSpPr>
            <a:spLocks noGrp="1"/>
          </p:cNvSpPr>
          <p:nvPr>
            <p:ph type="dt" sz="half" idx="10"/>
          </p:nvPr>
        </p:nvSpPr>
        <p:spPr/>
        <p:txBody>
          <a:bodyPr/>
          <a:lstStyle/>
          <a:p>
            <a:fld id="{B61BEF0D-F0BB-DE4B-95CE-6DB70DBA9567}" type="datetimeFigureOut">
              <a:rPr lang="en-US" dirty="0"/>
              <a:pPr/>
              <a:t>11/12/2023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re et légende">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anchor="ctr">
            <a:normAutofit/>
          </a:bodyPr>
          <a:lstStyle>
            <a:lvl1pPr algn="l">
              <a:defRPr sz="3200" b="0" cap="all"/>
            </a:lvl1pPr>
          </a:lstStyle>
          <a:p>
            <a:r>
              <a:rPr lang="fr-FR" smtClean="0"/>
              <a:t>Modifiez le style du titre</a:t>
            </a:r>
            <a:endParaRPr lang="en-US" dirty="0"/>
          </a:p>
        </p:txBody>
      </p:sp>
      <p:sp>
        <p:nvSpPr>
          <p:cNvPr id="3" name="Text Placeholder 2"/>
          <p:cNvSpPr>
            <a:spLocks noGrp="1"/>
          </p:cNvSpPr>
          <p:nvPr>
            <p:ph type="body" idx="1"/>
          </p:nvPr>
        </p:nvSpPr>
        <p:spPr>
          <a:xfrm>
            <a:off x="684212" y="4114800"/>
            <a:ext cx="8535988" cy="1879600"/>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B61BEF0D-F0BB-DE4B-95CE-6DB70DBA9567}" type="datetimeFigureOut">
              <a:rPr lang="en-US" dirty="0"/>
              <a:pPr/>
              <a:t>11/12/2023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itation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1141411" y="685800"/>
            <a:ext cx="9144001" cy="2743200"/>
          </a:xfrm>
        </p:spPr>
        <p:txBody>
          <a:bodyPr anchor="ctr">
            <a:normAutofit/>
          </a:bodyPr>
          <a:lstStyle>
            <a:lvl1pPr algn="l">
              <a:defRPr sz="3200" b="0" cap="all">
                <a:solidFill>
                  <a:schemeClr val="tx1"/>
                </a:solidFill>
              </a:defRPr>
            </a:lvl1pPr>
          </a:lstStyle>
          <a:p>
            <a:r>
              <a:rPr lang="fr-FR" smtClean="0"/>
              <a:t>Modifiez le style du titre</a:t>
            </a:r>
            <a:endParaRPr lang="en-US" dirty="0"/>
          </a:p>
        </p:txBody>
      </p:sp>
      <p:sp>
        <p:nvSpPr>
          <p:cNvPr id="10" name="Text Placeholder 9"/>
          <p:cNvSpPr>
            <a:spLocks noGrp="1"/>
          </p:cNvSpPr>
          <p:nvPr>
            <p:ph type="body" sz="quarter" idx="13"/>
          </p:nvPr>
        </p:nvSpPr>
        <p:spPr>
          <a:xfrm>
            <a:off x="1446212" y="3429000"/>
            <a:ext cx="8534400" cy="3810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smtClean="0"/>
              <a:t>Modifiez les styles du texte du masque</a:t>
            </a:r>
          </a:p>
        </p:txBody>
      </p:sp>
      <p:sp>
        <p:nvSpPr>
          <p:cNvPr id="3" name="Text Placeholder 2"/>
          <p:cNvSpPr>
            <a:spLocks noGrp="1"/>
          </p:cNvSpPr>
          <p:nvPr>
            <p:ph type="body" idx="1"/>
          </p:nvPr>
        </p:nvSpPr>
        <p:spPr>
          <a:xfrm>
            <a:off x="684213" y="4301067"/>
            <a:ext cx="8534400" cy="1684865"/>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B61BEF0D-F0BB-DE4B-95CE-6DB70DBA9567}" type="datetimeFigureOut">
              <a:rPr lang="en-US" dirty="0"/>
              <a:pPr/>
              <a:t>11/12/2023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
        <p:nvSpPr>
          <p:cNvPr id="14" name="TextBox 13"/>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arte nom">
    <p:spTree>
      <p:nvGrpSpPr>
        <p:cNvPr id="1" name=""/>
        <p:cNvGrpSpPr/>
        <p:nvPr/>
      </p:nvGrpSpPr>
      <p:grpSpPr>
        <a:xfrm>
          <a:off x="0" y="0"/>
          <a:ext cx="0" cy="0"/>
          <a:chOff x="0" y="0"/>
          <a:chExt cx="0" cy="0"/>
        </a:xfrm>
      </p:grpSpPr>
      <p:sp>
        <p:nvSpPr>
          <p:cNvPr id="2" name="Title 1"/>
          <p:cNvSpPr>
            <a:spLocks noGrp="1"/>
          </p:cNvSpPr>
          <p:nvPr>
            <p:ph type="title"/>
          </p:nvPr>
        </p:nvSpPr>
        <p:spPr>
          <a:xfrm>
            <a:off x="684212" y="3429000"/>
            <a:ext cx="8534400" cy="1697400"/>
          </a:xfrm>
        </p:spPr>
        <p:txBody>
          <a:bodyPr anchor="b">
            <a:normAutofit/>
          </a:bodyPr>
          <a:lstStyle>
            <a:lvl1pPr algn="l">
              <a:defRPr sz="3200" b="0" cap="all"/>
            </a:lvl1pPr>
          </a:lstStyle>
          <a:p>
            <a:r>
              <a:rPr lang="fr-FR" smtClean="0"/>
              <a:t>Modifiez le style du titre</a:t>
            </a:r>
            <a:endParaRPr lang="en-US" dirty="0"/>
          </a:p>
        </p:txBody>
      </p:sp>
      <p:sp>
        <p:nvSpPr>
          <p:cNvPr id="3" name="Text Placeholder 2"/>
          <p:cNvSpPr>
            <a:spLocks noGrp="1"/>
          </p:cNvSpPr>
          <p:nvPr>
            <p:ph type="body" idx="1"/>
          </p:nvPr>
        </p:nvSpPr>
        <p:spPr>
          <a:xfrm>
            <a:off x="684211" y="5132981"/>
            <a:ext cx="8535990" cy="860400"/>
          </a:xfrm>
        </p:spPr>
        <p:txBody>
          <a:bodyPr anchor="t">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B61BEF0D-F0BB-DE4B-95CE-6DB70DBA9567}" type="datetimeFigureOut">
              <a:rPr lang="en-US" dirty="0"/>
              <a:pPr/>
              <a:t>11/12/2023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Carte nom citation">
    <p:spTree>
      <p:nvGrpSpPr>
        <p:cNvPr id="1" name=""/>
        <p:cNvGrpSpPr/>
        <p:nvPr/>
      </p:nvGrpSpPr>
      <p:grpSpPr>
        <a:xfrm>
          <a:off x="0" y="0"/>
          <a:ext cx="0" cy="0"/>
          <a:chOff x="0" y="0"/>
          <a:chExt cx="0" cy="0"/>
        </a:xfrm>
      </p:grpSpPr>
      <p:sp>
        <p:nvSpPr>
          <p:cNvPr id="2" name="Title 1"/>
          <p:cNvSpPr>
            <a:spLocks noGrp="1"/>
          </p:cNvSpPr>
          <p:nvPr>
            <p:ph type="title"/>
          </p:nvPr>
        </p:nvSpPr>
        <p:spPr>
          <a:xfrm>
            <a:off x="1141413" y="685800"/>
            <a:ext cx="9144000" cy="2743200"/>
          </a:xfrm>
        </p:spPr>
        <p:txBody>
          <a:bodyPr anchor="ctr">
            <a:normAutofit/>
          </a:bodyPr>
          <a:lstStyle>
            <a:lvl1pPr algn="l">
              <a:defRPr sz="3200" b="0" cap="all">
                <a:solidFill>
                  <a:schemeClr val="tx1"/>
                </a:solidFill>
              </a:defRPr>
            </a:lvl1pPr>
          </a:lstStyle>
          <a:p>
            <a:r>
              <a:rPr lang="fr-FR" smtClean="0"/>
              <a:t>Modifiez le style du titre</a:t>
            </a:r>
            <a:endParaRPr lang="en-US" dirty="0"/>
          </a:p>
        </p:txBody>
      </p:sp>
      <p:sp>
        <p:nvSpPr>
          <p:cNvPr id="10" name="Text Placeholder 9"/>
          <p:cNvSpPr>
            <a:spLocks noGrp="1"/>
          </p:cNvSpPr>
          <p:nvPr>
            <p:ph type="body" sz="quarter" idx="13"/>
          </p:nvPr>
        </p:nvSpPr>
        <p:spPr>
          <a:xfrm>
            <a:off x="684212" y="3928534"/>
            <a:ext cx="8534401" cy="1049866"/>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fr-FR" smtClean="0"/>
              <a:t>Modifiez les styles du texte du masque</a:t>
            </a:r>
          </a:p>
        </p:txBody>
      </p:sp>
      <p:sp>
        <p:nvSpPr>
          <p:cNvPr id="3" name="Text Placeholder 2"/>
          <p:cNvSpPr>
            <a:spLocks noGrp="1"/>
          </p:cNvSpPr>
          <p:nvPr>
            <p:ph type="body" idx="1"/>
          </p:nvPr>
        </p:nvSpPr>
        <p:spPr>
          <a:xfrm>
            <a:off x="684211" y="4978400"/>
            <a:ext cx="8534401" cy="10160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B61BEF0D-F0BB-DE4B-95CE-6DB70DBA9567}" type="datetimeFigureOut">
              <a:rPr lang="en-US" dirty="0"/>
              <a:pPr/>
              <a:t>11/12/2023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
        <p:nvSpPr>
          <p:cNvPr id="11" name="TextBox 10"/>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2" name="TextBox 11"/>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Vrai ou faux">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vert="horz" lIns="91440" tIns="45720" rIns="91440" bIns="45720" rtlCol="0" anchor="ctr">
            <a:normAutofit/>
          </a:bodyPr>
          <a:lstStyle>
            <a:lvl1pPr>
              <a:defRPr lang="en-US" b="0" dirty="0"/>
            </a:lvl1pPr>
          </a:lstStyle>
          <a:p>
            <a:pPr marL="0" lvl="0"/>
            <a:r>
              <a:rPr lang="fr-FR" smtClean="0"/>
              <a:t>Modifiez le style du titre</a:t>
            </a:r>
            <a:endParaRPr lang="en-US" dirty="0"/>
          </a:p>
        </p:txBody>
      </p:sp>
      <p:sp>
        <p:nvSpPr>
          <p:cNvPr id="10" name="Text Placeholder 9"/>
          <p:cNvSpPr>
            <a:spLocks noGrp="1"/>
          </p:cNvSpPr>
          <p:nvPr>
            <p:ph type="body" sz="quarter" idx="13"/>
          </p:nvPr>
        </p:nvSpPr>
        <p:spPr>
          <a:xfrm>
            <a:off x="684212" y="3928534"/>
            <a:ext cx="8534400" cy="838200"/>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fr-FR" smtClean="0"/>
              <a:t>Modifiez les styles du texte du masque</a:t>
            </a:r>
          </a:p>
        </p:txBody>
      </p:sp>
      <p:sp>
        <p:nvSpPr>
          <p:cNvPr id="3" name="Text Placeholder 2"/>
          <p:cNvSpPr>
            <a:spLocks noGrp="1"/>
          </p:cNvSpPr>
          <p:nvPr>
            <p:ph type="body" idx="1"/>
          </p:nvPr>
        </p:nvSpPr>
        <p:spPr>
          <a:xfrm>
            <a:off x="684211" y="4766732"/>
            <a:ext cx="8534401" cy="1227667"/>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B61BEF0D-F0BB-DE4B-95CE-6DB70DBA9567}" type="datetimeFigureOut">
              <a:rPr lang="en-US" dirty="0"/>
              <a:pPr/>
              <a:t>11/12/2023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lang="fr-FR" smtClean="0"/>
              <a:t>Modifiez le style du titre</a:t>
            </a:r>
            <a:endParaRPr lang="en-US" dirty="0"/>
          </a:p>
        </p:txBody>
      </p:sp>
      <p:sp>
        <p:nvSpPr>
          <p:cNvPr id="3" name="Vertical Text Placeholder 2"/>
          <p:cNvSpPr>
            <a:spLocks noGrp="1"/>
          </p:cNvSpPr>
          <p:nvPr>
            <p:ph type="body" orient="vert" idx="1"/>
          </p:nvPr>
        </p:nvSpPr>
        <p:spPr/>
        <p:txBody>
          <a:bodyPr vert="eaVert" ancho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11/12/2023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85212" y="685800"/>
            <a:ext cx="2057400" cy="4572000"/>
          </a:xfrm>
        </p:spPr>
        <p:txBody>
          <a:bodyPr vert="eaVert"/>
          <a:lstStyle/>
          <a:p>
            <a:r>
              <a:rPr lang="fr-FR" smtClean="0"/>
              <a:t>Modifiez le style du titre</a:t>
            </a:r>
            <a:endParaRPr lang="en-US" dirty="0"/>
          </a:p>
        </p:txBody>
      </p:sp>
      <p:sp>
        <p:nvSpPr>
          <p:cNvPr id="3" name="Vertical Text Placeholder 2"/>
          <p:cNvSpPr>
            <a:spLocks noGrp="1"/>
          </p:cNvSpPr>
          <p:nvPr>
            <p:ph type="body" orient="vert" idx="1"/>
          </p:nvPr>
        </p:nvSpPr>
        <p:spPr>
          <a:xfrm>
            <a:off x="685800" y="685800"/>
            <a:ext cx="7823200" cy="5308600"/>
          </a:xfrm>
        </p:spPr>
        <p:txBody>
          <a:bodyPr vert="eaVert" ancho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11/12/2023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Content Placeholder 2"/>
          <p:cNvSpPr>
            <a:spLocks noGrp="1"/>
          </p:cNvSpPr>
          <p:nvPr>
            <p:ph idx="1"/>
          </p:nvPr>
        </p:nvSpPr>
        <p:spPr/>
        <p:txBody>
          <a:bodyPr anchor="ct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11/12/2023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684211" y="2006600"/>
            <a:ext cx="8534401" cy="2281600"/>
          </a:xfrm>
        </p:spPr>
        <p:txBody>
          <a:bodyPr anchor="b">
            <a:normAutofit/>
          </a:bodyPr>
          <a:lstStyle>
            <a:lvl1pPr algn="l">
              <a:defRPr sz="3600" b="0" cap="all"/>
            </a:lvl1pPr>
          </a:lstStyle>
          <a:p>
            <a:r>
              <a:rPr lang="fr-FR" smtClean="0"/>
              <a:t>Modifiez le style du titre</a:t>
            </a:r>
            <a:endParaRPr lang="en-US" dirty="0"/>
          </a:p>
        </p:txBody>
      </p:sp>
      <p:sp>
        <p:nvSpPr>
          <p:cNvPr id="3" name="Text Placeholder 2"/>
          <p:cNvSpPr>
            <a:spLocks noGrp="1"/>
          </p:cNvSpPr>
          <p:nvPr>
            <p:ph type="body" idx="1"/>
          </p:nvPr>
        </p:nvSpPr>
        <p:spPr>
          <a:xfrm>
            <a:off x="684213" y="4495800"/>
            <a:ext cx="8534400" cy="14986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B61BEF0D-F0BB-DE4B-95CE-6DB70DBA9567}" type="datetimeFigureOut">
              <a:rPr lang="en-US" dirty="0"/>
              <a:pPr/>
              <a:t>11/12/2023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Content Placeholder 2"/>
          <p:cNvSpPr>
            <a:spLocks noGrp="1"/>
          </p:cNvSpPr>
          <p:nvPr>
            <p:ph sz="half" idx="1"/>
          </p:nvPr>
        </p:nvSpPr>
        <p:spPr>
          <a:xfrm>
            <a:off x="684211" y="685800"/>
            <a:ext cx="4937655" cy="3615267"/>
          </a:xfrm>
        </p:spPr>
        <p:txBody>
          <a:bodyPr>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Content Placeholder 3"/>
          <p:cNvSpPr>
            <a:spLocks noGrp="1"/>
          </p:cNvSpPr>
          <p:nvPr>
            <p:ph sz="half" idx="2"/>
          </p:nvPr>
        </p:nvSpPr>
        <p:spPr>
          <a:xfrm>
            <a:off x="5808133" y="685801"/>
            <a:ext cx="4934479" cy="3615266"/>
          </a:xfrm>
        </p:spPr>
        <p:txBody>
          <a:bodyPr>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11/12/2023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fr-FR" smtClean="0"/>
              <a:t>Modifiez le style du titre</a:t>
            </a:r>
            <a:endParaRPr lang="en-US" dirty="0"/>
          </a:p>
        </p:txBody>
      </p:sp>
      <p:sp>
        <p:nvSpPr>
          <p:cNvPr id="3" name="Text Placeholder 2"/>
          <p:cNvSpPr>
            <a:spLocks noGrp="1"/>
          </p:cNvSpPr>
          <p:nvPr>
            <p:ph type="body" idx="1"/>
          </p:nvPr>
        </p:nvSpPr>
        <p:spPr>
          <a:xfrm>
            <a:off x="972080" y="685800"/>
            <a:ext cx="4649787"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Content Placeholder 3"/>
          <p:cNvSpPr>
            <a:spLocks noGrp="1"/>
          </p:cNvSpPr>
          <p:nvPr>
            <p:ph sz="half" idx="2"/>
          </p:nvPr>
        </p:nvSpPr>
        <p:spPr>
          <a:xfrm>
            <a:off x="684211" y="1270529"/>
            <a:ext cx="4937655" cy="3030538"/>
          </a:xfrm>
        </p:spPr>
        <p:txBody>
          <a:bodyPr anchor="t">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Text Placeholder 4"/>
          <p:cNvSpPr>
            <a:spLocks noGrp="1"/>
          </p:cNvSpPr>
          <p:nvPr>
            <p:ph type="body" sz="quarter" idx="3"/>
          </p:nvPr>
        </p:nvSpPr>
        <p:spPr>
          <a:xfrm>
            <a:off x="6079066" y="685800"/>
            <a:ext cx="4665134"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Content Placeholder 5"/>
          <p:cNvSpPr>
            <a:spLocks noGrp="1"/>
          </p:cNvSpPr>
          <p:nvPr>
            <p:ph sz="quarter" idx="4"/>
          </p:nvPr>
        </p:nvSpPr>
        <p:spPr>
          <a:xfrm>
            <a:off x="5806545" y="1262062"/>
            <a:ext cx="4929188" cy="3030538"/>
          </a:xfrm>
        </p:spPr>
        <p:txBody>
          <a:bodyPr anchor="t">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11/12/2023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11/12/2023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11/12/2023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7085012" y="685800"/>
            <a:ext cx="3657600" cy="1371600"/>
          </a:xfrm>
        </p:spPr>
        <p:txBody>
          <a:bodyPr anchor="b">
            <a:normAutofit/>
          </a:bodyPr>
          <a:lstStyle>
            <a:lvl1pPr algn="l">
              <a:defRPr sz="2400" b="0"/>
            </a:lvl1pPr>
          </a:lstStyle>
          <a:p>
            <a:r>
              <a:rPr lang="fr-FR" smtClean="0"/>
              <a:t>Modifiez le style du titre</a:t>
            </a:r>
            <a:endParaRPr lang="en-US" dirty="0"/>
          </a:p>
        </p:txBody>
      </p:sp>
      <p:sp>
        <p:nvSpPr>
          <p:cNvPr id="3" name="Content Placeholder 2"/>
          <p:cNvSpPr>
            <a:spLocks noGrp="1"/>
          </p:cNvSpPr>
          <p:nvPr>
            <p:ph idx="1"/>
          </p:nvPr>
        </p:nvSpPr>
        <p:spPr>
          <a:xfrm>
            <a:off x="684212" y="685800"/>
            <a:ext cx="5943601" cy="5308600"/>
          </a:xfrm>
        </p:spPr>
        <p:txBody>
          <a:bodyPr anchor="ctr">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Text Placeholder 3"/>
          <p:cNvSpPr>
            <a:spLocks noGrp="1"/>
          </p:cNvSpPr>
          <p:nvPr>
            <p:ph type="body" sz="half" idx="2"/>
          </p:nvPr>
        </p:nvSpPr>
        <p:spPr>
          <a:xfrm>
            <a:off x="7085012" y="2209799"/>
            <a:ext cx="3657600" cy="2091267"/>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B61BEF0D-F0BB-DE4B-95CE-6DB70DBA9567}" type="datetimeFigureOut">
              <a:rPr lang="en-US" dirty="0"/>
              <a:pPr/>
              <a:t>11/12/2023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4722812" y="1447800"/>
            <a:ext cx="6019800" cy="1143000"/>
          </a:xfrm>
        </p:spPr>
        <p:txBody>
          <a:bodyPr anchor="b">
            <a:normAutofit/>
          </a:bodyPr>
          <a:lstStyle>
            <a:lvl1pPr algn="l">
              <a:defRPr sz="2800" b="0"/>
            </a:lvl1pPr>
          </a:lstStyle>
          <a:p>
            <a:r>
              <a:rPr lang="fr-FR" smtClean="0"/>
              <a:t>Modifiez le style du titre</a:t>
            </a:r>
            <a:endParaRPr lang="en-US" dirty="0"/>
          </a:p>
        </p:txBody>
      </p:sp>
      <p:sp>
        <p:nvSpPr>
          <p:cNvPr id="14" name="Picture Placeholder 2"/>
          <p:cNvSpPr>
            <a:spLocks noGrp="1" noChangeAspect="1"/>
          </p:cNvSpPr>
          <p:nvPr>
            <p:ph type="pic" idx="1"/>
          </p:nvPr>
        </p:nvSpPr>
        <p:spPr>
          <a:xfrm>
            <a:off x="989012" y="914400"/>
            <a:ext cx="3280974" cy="45720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smtClean="0"/>
              <a:t>Cliquez sur l'icône pour ajouter une image</a:t>
            </a:r>
            <a:endParaRPr lang="en-US" dirty="0"/>
          </a:p>
        </p:txBody>
      </p:sp>
      <p:sp>
        <p:nvSpPr>
          <p:cNvPr id="4" name="Text Placeholder 3"/>
          <p:cNvSpPr>
            <a:spLocks noGrp="1"/>
          </p:cNvSpPr>
          <p:nvPr>
            <p:ph type="body" sz="half" idx="2"/>
          </p:nvPr>
        </p:nvSpPr>
        <p:spPr>
          <a:xfrm>
            <a:off x="4722812" y="2777066"/>
            <a:ext cx="6021388" cy="2048933"/>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B61BEF0D-F0BB-DE4B-95CE-6DB70DBA9567}" type="datetimeFigureOut">
              <a:rPr lang="en-US" dirty="0"/>
              <a:pPr/>
              <a:t>11/12/2023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7" name="Group 6"/>
          <p:cNvGrpSpPr/>
          <p:nvPr/>
        </p:nvGrpSpPr>
        <p:grpSpPr>
          <a:xfrm>
            <a:off x="9206969" y="2963333"/>
            <a:ext cx="2981858" cy="3208867"/>
            <a:chOff x="9206969" y="2963333"/>
            <a:chExt cx="2981858" cy="3208867"/>
          </a:xfrm>
        </p:grpSpPr>
        <p:cxnSp>
          <p:nvCxnSpPr>
            <p:cNvPr id="8" name="Straight Connector 7"/>
            <p:cNvCxnSpPr/>
            <p:nvPr/>
          </p:nvCxnSpPr>
          <p:spPr>
            <a:xfrm flipH="1">
              <a:off x="11276012" y="2963333"/>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H="1">
              <a:off x="9206969" y="3190344"/>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H="1">
              <a:off x="10292292" y="3285067"/>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flipH="1">
              <a:off x="10443103" y="3131080"/>
              <a:ext cx="1745722" cy="174572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H="1">
              <a:off x="10918826" y="3683001"/>
              <a:ext cx="1270001" cy="1269999"/>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Placeholder 1"/>
          <p:cNvSpPr>
            <a:spLocks noGrp="1"/>
          </p:cNvSpPr>
          <p:nvPr>
            <p:ph type="title"/>
          </p:nvPr>
        </p:nvSpPr>
        <p:spPr>
          <a:xfrm>
            <a:off x="684212" y="4487332"/>
            <a:ext cx="8534400" cy="1507067"/>
          </a:xfrm>
          <a:prstGeom prst="rect">
            <a:avLst/>
          </a:prstGeom>
          <a:effectLst/>
        </p:spPr>
        <p:txBody>
          <a:bodyPr vert="horz" lIns="91440" tIns="45720" rIns="91440" bIns="45720" rtlCol="0" anchor="ctr">
            <a:normAutofit/>
          </a:bodyPr>
          <a:lstStyle/>
          <a:p>
            <a:r>
              <a:rPr lang="fr-FR" smtClean="0"/>
              <a:t>Modifiez le style du titre</a:t>
            </a:r>
            <a:endParaRPr lang="en-US" dirty="0"/>
          </a:p>
        </p:txBody>
      </p:sp>
      <p:sp>
        <p:nvSpPr>
          <p:cNvPr id="3" name="Text Placeholder 2"/>
          <p:cNvSpPr>
            <a:spLocks noGrp="1"/>
          </p:cNvSpPr>
          <p:nvPr>
            <p:ph type="body" idx="1"/>
          </p:nvPr>
        </p:nvSpPr>
        <p:spPr>
          <a:xfrm>
            <a:off x="684212" y="685800"/>
            <a:ext cx="8534400" cy="3615267"/>
          </a:xfrm>
          <a:prstGeom prst="rect">
            <a:avLst/>
          </a:prstGeom>
        </p:spPr>
        <p:txBody>
          <a:bodyPr vert="horz" lIns="91440" tIns="45720" rIns="91440" bIns="45720" rtlCol="0" anchor="ctr">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2"/>
          </p:nvPr>
        </p:nvSpPr>
        <p:spPr>
          <a:xfrm>
            <a:off x="9904412" y="6172200"/>
            <a:ext cx="1600200" cy="365125"/>
          </a:xfrm>
          <a:prstGeom prst="rect">
            <a:avLst/>
          </a:prstGeom>
        </p:spPr>
        <p:txBody>
          <a:bodyPr vert="horz" lIns="91440" tIns="45720" rIns="91440" bIns="45720" rtlCol="0" anchor="t"/>
          <a:lstStyle>
            <a:lvl1pPr algn="r">
              <a:defRPr sz="1000" b="0" i="0">
                <a:solidFill>
                  <a:schemeClr val="bg2">
                    <a:lumMod val="50000"/>
                  </a:schemeClr>
                </a:solidFill>
                <a:effectLst/>
                <a:latin typeface="+mn-lt"/>
              </a:defRPr>
            </a:lvl1pPr>
          </a:lstStyle>
          <a:p>
            <a:fld id="{B61BEF0D-F0BB-DE4B-95CE-6DB70DBA9567}" type="datetimeFigureOut">
              <a:rPr lang="en-US" dirty="0"/>
              <a:pPr/>
              <a:t>11/12/2023</a:t>
            </a:fld>
            <a:endParaRPr lang="en-US" dirty="0"/>
          </a:p>
        </p:txBody>
      </p:sp>
      <p:sp>
        <p:nvSpPr>
          <p:cNvPr id="5" name="Footer Placeholder 4"/>
          <p:cNvSpPr>
            <a:spLocks noGrp="1"/>
          </p:cNvSpPr>
          <p:nvPr>
            <p:ph type="ftr" sz="quarter" idx="3"/>
          </p:nvPr>
        </p:nvSpPr>
        <p:spPr>
          <a:xfrm>
            <a:off x="684212" y="6172200"/>
            <a:ext cx="7543800" cy="365125"/>
          </a:xfrm>
          <a:prstGeom prst="rect">
            <a:avLst/>
          </a:prstGeom>
        </p:spPr>
        <p:txBody>
          <a:bodyPr vert="horz" lIns="91440" tIns="45720" rIns="91440" bIns="45720" rtlCol="0" anchor="t"/>
          <a:lstStyle>
            <a:lvl1pPr algn="l">
              <a:defRPr sz="1000" b="0" i="0">
                <a:solidFill>
                  <a:schemeClr val="bg2">
                    <a:lumMod val="50000"/>
                  </a:schemeClr>
                </a:solidFill>
                <a:effectLst/>
                <a:latin typeface="+mn-lt"/>
              </a:defRPr>
            </a:lvl1pPr>
          </a:lstStyle>
          <a:p>
            <a:endParaRPr lang="en-US" dirty="0"/>
          </a:p>
        </p:txBody>
      </p:sp>
      <p:sp>
        <p:nvSpPr>
          <p:cNvPr id="6" name="Slide Number Placeholder 5"/>
          <p:cNvSpPr>
            <a:spLocks noGrp="1"/>
          </p:cNvSpPr>
          <p:nvPr>
            <p:ph type="sldNum" sz="quarter" idx="4"/>
          </p:nvPr>
        </p:nvSpPr>
        <p:spPr>
          <a:xfrm>
            <a:off x="10363200" y="5578475"/>
            <a:ext cx="1142245" cy="669925"/>
          </a:xfrm>
          <a:prstGeom prst="rect">
            <a:avLst/>
          </a:prstGeom>
        </p:spPr>
        <p:txBody>
          <a:bodyPr vert="horz" lIns="91440" tIns="45720" rIns="91440" bIns="45720" rtlCol="0" anchor="b"/>
          <a:lstStyle>
            <a:lvl1pPr algn="r">
              <a:defRPr sz="3200" b="0" i="0">
                <a:solidFill>
                  <a:schemeClr val="bg2">
                    <a:lumMod val="50000"/>
                  </a:schemeClr>
                </a:solidFill>
                <a:effectLst/>
                <a:latin typeface="+mn-lt"/>
              </a:defRPr>
            </a:lvl1pPr>
          </a:lstStyle>
          <a:p>
            <a:fld id="{D57F1E4F-1CFF-5643-939E-217C01CDF565}" type="slidenum">
              <a:rPr lang="en-US" dirty="0"/>
              <a:pPr/>
              <a:t>‹N°›</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0" r:id="rId9"/>
    <p:sldLayoutId id="2147483668" r:id="rId10"/>
    <p:sldLayoutId id="2147483663" r:id="rId11"/>
    <p:sldLayoutId id="2147483664" r:id="rId12"/>
    <p:sldLayoutId id="2147483665" r:id="rId13"/>
    <p:sldLayoutId id="2147483666" r:id="rId14"/>
    <p:sldLayoutId id="2147483667" r:id="rId15"/>
    <p:sldLayoutId id="2147483658" r:id="rId16"/>
    <p:sldLayoutId id="2147483659" r:id="rId17"/>
  </p:sldLayoutIdLst>
  <p:txStyles>
    <p:title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hyperlink" Target="https://www.asjp.cerist.dz/en/PresentationRevue/667"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hyperlink" Target="https://www.asjp.cerist.dz/en/Articles/667"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166255" y="249381"/>
            <a:ext cx="11305309" cy="1859203"/>
          </a:xfrm>
        </p:spPr>
        <p:txBody>
          <a:bodyPr>
            <a:noAutofit/>
          </a:bodyPr>
          <a:lstStyle/>
          <a:p>
            <a:pPr algn="ctr"/>
            <a:r>
              <a:rPr lang="ar-DZ" sz="3600" b="1" dirty="0">
                <a:solidFill>
                  <a:schemeClr val="accent6"/>
                </a:solidFill>
                <a:cs typeface="AL-Mohanad Bold" pitchFamily="2" charset="-78"/>
              </a:rPr>
              <a:t>المدرسة الوطنية للإدارة </a:t>
            </a:r>
            <a:r>
              <a:rPr lang="ar-DZ" sz="3600" b="1" dirty="0" smtClean="0">
                <a:solidFill>
                  <a:schemeClr val="accent6"/>
                </a:solidFill>
                <a:cs typeface="AL-Mohanad Bold" pitchFamily="2" charset="-78"/>
              </a:rPr>
              <a:t>«مولاي </a:t>
            </a:r>
            <a:r>
              <a:rPr lang="ar-DZ" sz="3600" b="1" dirty="0">
                <a:solidFill>
                  <a:schemeClr val="accent6"/>
                </a:solidFill>
                <a:cs typeface="AL-Mohanad Bold" pitchFamily="2" charset="-78"/>
              </a:rPr>
              <a:t>أحمد </a:t>
            </a:r>
            <a:r>
              <a:rPr lang="ar-DZ" sz="3600" b="1" dirty="0" err="1" smtClean="0">
                <a:solidFill>
                  <a:schemeClr val="accent6"/>
                </a:solidFill>
                <a:cs typeface="AL-Mohanad Bold" pitchFamily="2" charset="-78"/>
              </a:rPr>
              <a:t>مدغري</a:t>
            </a:r>
            <a:r>
              <a:rPr lang="ar-DZ" sz="3600" b="1" dirty="0" smtClean="0">
                <a:solidFill>
                  <a:schemeClr val="accent6"/>
                </a:solidFill>
                <a:cs typeface="AL-Mohanad Bold" pitchFamily="2" charset="-78"/>
              </a:rPr>
              <a:t>»</a:t>
            </a:r>
            <a:br>
              <a:rPr lang="ar-DZ" sz="3600" b="1" dirty="0" smtClean="0">
                <a:solidFill>
                  <a:schemeClr val="accent6"/>
                </a:solidFill>
                <a:cs typeface="AL-Mohanad Bold" pitchFamily="2" charset="-78"/>
              </a:rPr>
            </a:br>
            <a:r>
              <a:rPr lang="ar-DZ" sz="3600" b="1" dirty="0">
                <a:solidFill>
                  <a:schemeClr val="accent6"/>
                </a:solidFill>
                <a:cs typeface="AL-Mohanad Bold" pitchFamily="2" charset="-78"/>
              </a:rPr>
              <a:t>مركز التوثيق والبحث والخبرة</a:t>
            </a:r>
            <a:r>
              <a:rPr lang="fr-FR" sz="3600" dirty="0">
                <a:solidFill>
                  <a:schemeClr val="accent6"/>
                </a:solidFill>
                <a:cs typeface="AL-Mohanad Bold" pitchFamily="2" charset="-78"/>
              </a:rPr>
              <a:t/>
            </a:r>
            <a:br>
              <a:rPr lang="fr-FR" sz="3600" dirty="0">
                <a:solidFill>
                  <a:schemeClr val="accent6"/>
                </a:solidFill>
                <a:cs typeface="AL-Mohanad Bold" pitchFamily="2" charset="-78"/>
              </a:rPr>
            </a:br>
            <a:endParaRPr lang="fr-FR" sz="3600" dirty="0">
              <a:solidFill>
                <a:schemeClr val="accent6"/>
              </a:solidFill>
              <a:cs typeface="AL-Mohanad Bold" pitchFamily="2" charset="-78"/>
            </a:endParaRPr>
          </a:p>
        </p:txBody>
      </p:sp>
      <p:sp>
        <p:nvSpPr>
          <p:cNvPr id="3" name="Sous-titre 2"/>
          <p:cNvSpPr>
            <a:spLocks noGrp="1"/>
          </p:cNvSpPr>
          <p:nvPr>
            <p:ph type="subTitle" idx="1"/>
          </p:nvPr>
        </p:nvSpPr>
        <p:spPr>
          <a:xfrm>
            <a:off x="852055" y="1610591"/>
            <a:ext cx="10235044" cy="4852554"/>
          </a:xfrm>
        </p:spPr>
        <p:txBody>
          <a:bodyPr>
            <a:normAutofit/>
          </a:bodyPr>
          <a:lstStyle/>
          <a:p>
            <a:pPr algn="ctr" rtl="1"/>
            <a:endParaRPr lang="fr-FR" sz="4000" b="1" dirty="0" smtClean="0">
              <a:solidFill>
                <a:srgbClr val="FFFF00"/>
              </a:solidFill>
              <a:cs typeface="AL-Mohanad Bold" pitchFamily="2" charset="-78"/>
            </a:endParaRPr>
          </a:p>
          <a:p>
            <a:pPr algn="ctr" rtl="1"/>
            <a:r>
              <a:rPr lang="ar-DZ" sz="4400" b="1" dirty="0" smtClean="0">
                <a:solidFill>
                  <a:srgbClr val="FFFF00"/>
                </a:solidFill>
                <a:cs typeface="AL-Mohanad Bold" pitchFamily="2" charset="-78"/>
              </a:rPr>
              <a:t>البطاقة </a:t>
            </a:r>
            <a:r>
              <a:rPr lang="ar-DZ" sz="4400" b="1" dirty="0">
                <a:solidFill>
                  <a:srgbClr val="FFFF00"/>
                </a:solidFill>
                <a:cs typeface="AL-Mohanad Bold" pitchFamily="2" charset="-78"/>
              </a:rPr>
              <a:t>الفنية</a:t>
            </a:r>
            <a:endParaRPr lang="fr-FR" sz="4400" b="1" dirty="0">
              <a:solidFill>
                <a:srgbClr val="FFFF00"/>
              </a:solidFill>
              <a:cs typeface="AL-Mohanad Bold" pitchFamily="2" charset="-78"/>
            </a:endParaRPr>
          </a:p>
          <a:p>
            <a:pPr algn="ctr"/>
            <a:r>
              <a:rPr lang="ar-DZ" sz="4400" b="1" dirty="0">
                <a:solidFill>
                  <a:srgbClr val="FFFF00"/>
                </a:solidFill>
                <a:cs typeface="AL-Mohanad Bold" pitchFamily="2" charset="-78"/>
              </a:rPr>
              <a:t>لمصلحة البحث الإداري </a:t>
            </a:r>
            <a:r>
              <a:rPr lang="ar-DZ" sz="4400" b="1" dirty="0" smtClean="0">
                <a:solidFill>
                  <a:srgbClr val="FFFF00"/>
                </a:solidFill>
                <a:cs typeface="AL-Mohanad Bold" pitchFamily="2" charset="-78"/>
              </a:rPr>
              <a:t>والمنشورات</a:t>
            </a:r>
          </a:p>
          <a:p>
            <a:pPr algn="ctr"/>
            <a:endParaRPr lang="fr-FR" sz="4000" b="1" dirty="0" smtClean="0">
              <a:solidFill>
                <a:srgbClr val="FFFF00"/>
              </a:solidFill>
              <a:cs typeface="AL-Mohanad Bold" pitchFamily="2" charset="-78"/>
            </a:endParaRPr>
          </a:p>
          <a:p>
            <a:r>
              <a:rPr lang="ar-DZ" sz="4400" b="1" dirty="0" smtClean="0">
                <a:solidFill>
                  <a:srgbClr val="FFFF00"/>
                </a:solidFill>
                <a:cs typeface="AL-Mohanad Bold" pitchFamily="2" charset="-78"/>
              </a:rPr>
              <a:t>السيد منوّر لشهب، رئيس المصلحة   </a:t>
            </a:r>
            <a:endParaRPr lang="fr-FR" sz="4400" dirty="0">
              <a:solidFill>
                <a:srgbClr val="FFFF00"/>
              </a:solidFill>
              <a:cs typeface="AL-Mohanad Bold" pitchFamily="2" charset="-78"/>
            </a:endParaRPr>
          </a:p>
        </p:txBody>
      </p:sp>
    </p:spTree>
    <p:extLst>
      <p:ext uri="{BB962C8B-B14F-4D97-AF65-F5344CB8AC3E}">
        <p14:creationId xmlns:p14="http://schemas.microsoft.com/office/powerpoint/2010/main" val="242497326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342900" y="197428"/>
            <a:ext cx="11731336" cy="6265718"/>
          </a:xfrm>
          <a:solidFill>
            <a:schemeClr val="tx1"/>
          </a:solidFill>
        </p:spPr>
        <p:txBody>
          <a:bodyPr>
            <a:noAutofit/>
          </a:bodyPr>
          <a:lstStyle/>
          <a:p>
            <a:pPr algn="r" rtl="1"/>
            <a:r>
              <a:rPr lang="ar-DZ" sz="3600" dirty="0" smtClean="0">
                <a:solidFill>
                  <a:schemeClr val="accent2"/>
                </a:solidFill>
                <a:cs typeface="AL-Mohanad Bold" pitchFamily="2" charset="-78"/>
              </a:rPr>
              <a:t>  </a:t>
            </a:r>
            <a:r>
              <a:rPr lang="ar-SA" sz="3600" dirty="0" smtClean="0">
                <a:solidFill>
                  <a:schemeClr val="accent2"/>
                </a:solidFill>
                <a:cs typeface="AL-Mohanad Bold" pitchFamily="2" charset="-78"/>
              </a:rPr>
              <a:t>منذ </a:t>
            </a:r>
            <a:r>
              <a:rPr lang="ar-DZ" sz="3600" dirty="0" smtClean="0">
                <a:solidFill>
                  <a:schemeClr val="accent2"/>
                </a:solidFill>
                <a:cs typeface="AL-Mohanad Bold" pitchFamily="2" charset="-78"/>
              </a:rPr>
              <a:t>أوت 2019</a:t>
            </a:r>
            <a:r>
              <a:rPr lang="ar-SA" sz="3600" dirty="0" smtClean="0">
                <a:solidFill>
                  <a:schemeClr val="accent2"/>
                </a:solidFill>
                <a:cs typeface="AL-Mohanad Bold" pitchFamily="2" charset="-78"/>
              </a:rPr>
              <a:t> </a:t>
            </a:r>
            <a:r>
              <a:rPr lang="ar-SA" sz="3600" dirty="0">
                <a:solidFill>
                  <a:schemeClr val="accent2"/>
                </a:solidFill>
                <a:cs typeface="AL-Mohanad Bold" pitchFamily="2" charset="-78"/>
              </a:rPr>
              <a:t>أدمجت مجلة "إدارة" في المنصة الرقمية للمجلات العلمية الجزائرية </a:t>
            </a:r>
            <a:r>
              <a:rPr lang="fr-FR" sz="3600" dirty="0">
                <a:solidFill>
                  <a:schemeClr val="accent2"/>
                </a:solidFill>
                <a:cs typeface="AL-Mohanad Bold" pitchFamily="2" charset="-78"/>
              </a:rPr>
              <a:t>ASJP</a:t>
            </a:r>
            <a:r>
              <a:rPr lang="ar-SA" sz="3600" dirty="0">
                <a:solidFill>
                  <a:schemeClr val="accent2"/>
                </a:solidFill>
                <a:cs typeface="AL-Mohanad Bold" pitchFamily="2" charset="-78"/>
              </a:rPr>
              <a:t> التابعة للمديرية العامة للبحث العلمي والتطوير التكنولوجي بوزارة التعليم العالي والبحث العلمي</a:t>
            </a:r>
            <a:r>
              <a:rPr lang="ar-SA" sz="3600" dirty="0" smtClean="0">
                <a:solidFill>
                  <a:schemeClr val="accent2"/>
                </a:solidFill>
                <a:cs typeface="AL-Mohanad Bold" pitchFamily="2" charset="-78"/>
              </a:rPr>
              <a:t>.</a:t>
            </a:r>
            <a:endParaRPr lang="ar-DZ" sz="3600" dirty="0" smtClean="0">
              <a:solidFill>
                <a:schemeClr val="accent2"/>
              </a:solidFill>
              <a:cs typeface="AL-Mohanad Bold" pitchFamily="2" charset="-78"/>
            </a:endParaRPr>
          </a:p>
          <a:p>
            <a:pPr algn="r" rtl="1"/>
            <a:r>
              <a:rPr lang="ar-DZ" sz="3600" b="1" dirty="0">
                <a:solidFill>
                  <a:srgbClr val="6EA92D"/>
                </a:solidFill>
                <a:cs typeface="AL-Mohanad Bold" pitchFamily="2" charset="-78"/>
              </a:rPr>
              <a:t>تتيح المنصة الاطلاع و تحميل المقالات </a:t>
            </a:r>
            <a:r>
              <a:rPr lang="ar-DZ" sz="3600" b="1" dirty="0" smtClean="0">
                <a:solidFill>
                  <a:srgbClr val="6EA92D"/>
                </a:solidFill>
                <a:cs typeface="AL-Mohanad Bold" pitchFamily="2" charset="-78"/>
              </a:rPr>
              <a:t>مجانا لجميع </a:t>
            </a:r>
            <a:r>
              <a:rPr lang="ar-DZ" sz="3600" b="1" dirty="0">
                <a:solidFill>
                  <a:srgbClr val="6EA92D"/>
                </a:solidFill>
                <a:cs typeface="AL-Mohanad Bold" pitchFamily="2" charset="-78"/>
              </a:rPr>
              <a:t>مستعمليها دون </a:t>
            </a:r>
            <a:r>
              <a:rPr lang="ar-DZ" sz="3600" b="1" dirty="0" smtClean="0">
                <a:solidFill>
                  <a:srgbClr val="6EA92D"/>
                </a:solidFill>
                <a:cs typeface="AL-Mohanad Bold" pitchFamily="2" charset="-78"/>
              </a:rPr>
              <a:t>رسوم         أو قيود</a:t>
            </a:r>
            <a:r>
              <a:rPr lang="ar-DZ" sz="3600" b="1" dirty="0">
                <a:solidFill>
                  <a:srgbClr val="6EA92D"/>
                </a:solidFill>
                <a:cs typeface="AL-Mohanad Bold" pitchFamily="2" charset="-78"/>
              </a:rPr>
              <a:t>. </a:t>
            </a:r>
            <a:endParaRPr lang="fr-FR" sz="3600" b="1" dirty="0">
              <a:solidFill>
                <a:srgbClr val="6EA92D"/>
              </a:solidFill>
              <a:cs typeface="AL-Mohanad Bold" pitchFamily="2" charset="-78"/>
            </a:endParaRPr>
          </a:p>
          <a:p>
            <a:pPr algn="r" rtl="1"/>
            <a:r>
              <a:rPr lang="ar-SA" sz="3600" dirty="0">
                <a:cs typeface="AL-Mohanad Bold" pitchFamily="2" charset="-78"/>
              </a:rPr>
              <a:t>	يمكن تصفح المجلة على الرابط </a:t>
            </a:r>
            <a:r>
              <a:rPr lang="ar-SA" sz="3600">
                <a:cs typeface="AL-Mohanad Bold" pitchFamily="2" charset="-78"/>
              </a:rPr>
              <a:t>التالي</a:t>
            </a:r>
            <a:r>
              <a:rPr lang="ar-SA" sz="3600" smtClean="0">
                <a:cs typeface="AL-Mohanad Bold" pitchFamily="2" charset="-78"/>
              </a:rPr>
              <a:t>:</a:t>
            </a:r>
            <a:endParaRPr lang="fr-FR" sz="3600" dirty="0">
              <a:cs typeface="AL-Mohanad Bold" pitchFamily="2" charset="-78"/>
            </a:endParaRPr>
          </a:p>
          <a:p>
            <a:r>
              <a:rPr lang="fr-FR" sz="3200" b="1" u="sng" dirty="0" smtClean="0">
                <a:solidFill>
                  <a:schemeClr val="tx1"/>
                </a:solidFill>
                <a:cs typeface="AL-Mohanad Bold" pitchFamily="2" charset="-78"/>
                <a:hlinkClick r:id="rId2"/>
              </a:rPr>
              <a:t>https://www.asjp.cerist.dz/en/PresentationRevue/667</a:t>
            </a:r>
            <a:endParaRPr lang="fr-FR" sz="3200" dirty="0">
              <a:solidFill>
                <a:schemeClr val="tx1"/>
              </a:solidFill>
              <a:cs typeface="AL-Mohanad Bold" pitchFamily="2" charset="-78"/>
            </a:endParaRPr>
          </a:p>
        </p:txBody>
      </p:sp>
    </p:spTree>
    <p:extLst>
      <p:ext uri="{BB962C8B-B14F-4D97-AF65-F5344CB8AC3E}">
        <p14:creationId xmlns:p14="http://schemas.microsoft.com/office/powerpoint/2010/main" val="372619082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72737" y="176646"/>
            <a:ext cx="11991109" cy="6598226"/>
          </a:xfrm>
          <a:solidFill>
            <a:schemeClr val="accent3"/>
          </a:solidFill>
        </p:spPr>
        <p:txBody>
          <a:bodyPr>
            <a:normAutofit/>
          </a:bodyPr>
          <a:lstStyle/>
          <a:p>
            <a:pPr algn="r"/>
            <a:r>
              <a:rPr lang="ar-DZ" sz="4800" b="1" dirty="0" smtClean="0">
                <a:solidFill>
                  <a:srgbClr val="FFFF00"/>
                </a:solidFill>
                <a:cs typeface="AL-Mohanad Bold" pitchFamily="2" charset="-78"/>
              </a:rPr>
              <a:t>    </a:t>
            </a:r>
            <a:r>
              <a:rPr lang="ar-SA" sz="4800" b="1" dirty="0" smtClean="0">
                <a:solidFill>
                  <a:srgbClr val="FFFF00"/>
                </a:solidFill>
                <a:cs typeface="AL-Mohanad Bold" pitchFamily="2" charset="-78"/>
              </a:rPr>
              <a:t>أعـــداد المجلة</a:t>
            </a:r>
            <a:endParaRPr lang="ar-DZ" sz="4800" b="1" dirty="0" smtClean="0">
              <a:solidFill>
                <a:srgbClr val="FFFF00"/>
              </a:solidFill>
              <a:cs typeface="AL-Mohanad Bold" pitchFamily="2" charset="-78"/>
            </a:endParaRPr>
          </a:p>
          <a:p>
            <a:pPr marL="0" indent="0" algn="r">
              <a:buNone/>
            </a:pPr>
            <a:r>
              <a:rPr lang="ar-SA" sz="3200" b="1" dirty="0" smtClean="0">
                <a:cs typeface="AL-Mohanad Bold" pitchFamily="2" charset="-78"/>
              </a:rPr>
              <a:t>	</a:t>
            </a:r>
            <a:endParaRPr lang="fr-FR" sz="3200" dirty="0" smtClean="0">
              <a:cs typeface="AL-Mohanad Bold" pitchFamily="2" charset="-78"/>
            </a:endParaRPr>
          </a:p>
          <a:p>
            <a:pPr algn="r" rtl="1"/>
            <a:r>
              <a:rPr lang="ar-DZ" sz="3600" dirty="0" smtClean="0">
                <a:solidFill>
                  <a:srgbClr val="FFFF00"/>
                </a:solidFill>
                <a:cs typeface="AL-Mohanad Bold" pitchFamily="2" charset="-78"/>
              </a:rPr>
              <a:t>وصلت </a:t>
            </a:r>
            <a:r>
              <a:rPr lang="ar-DZ" sz="3600" dirty="0">
                <a:solidFill>
                  <a:srgbClr val="FFFF00"/>
                </a:solidFill>
                <a:cs typeface="AL-Mohanad Bold" pitchFamily="2" charset="-78"/>
              </a:rPr>
              <a:t>إصدارات مجلة "إدارة" </a:t>
            </a:r>
            <a:r>
              <a:rPr lang="ar-DZ" sz="3600" dirty="0" smtClean="0">
                <a:solidFill>
                  <a:srgbClr val="FFFF00"/>
                </a:solidFill>
                <a:cs typeface="AL-Mohanad Bold" pitchFamily="2" charset="-78"/>
              </a:rPr>
              <a:t>54 </a:t>
            </a:r>
            <a:r>
              <a:rPr lang="ar-DZ" sz="3600" dirty="0">
                <a:solidFill>
                  <a:srgbClr val="FFFF00"/>
                </a:solidFill>
                <a:cs typeface="AL-Mohanad Bold" pitchFamily="2" charset="-78"/>
              </a:rPr>
              <a:t>عددا إلى غاية </a:t>
            </a:r>
            <a:r>
              <a:rPr lang="ar-DZ" sz="3600" dirty="0" smtClean="0">
                <a:solidFill>
                  <a:srgbClr val="FFFF00"/>
                </a:solidFill>
                <a:cs typeface="AL-Mohanad Bold" pitchFamily="2" charset="-78"/>
              </a:rPr>
              <a:t>فيفري 2023.</a:t>
            </a:r>
          </a:p>
          <a:p>
            <a:pPr algn="r" rtl="1"/>
            <a:r>
              <a:rPr lang="ar-DZ" sz="3600" dirty="0" smtClean="0">
                <a:solidFill>
                  <a:srgbClr val="FFFF00"/>
                </a:solidFill>
                <a:cs typeface="AL-Mohanad Bold" pitchFamily="2" charset="-78"/>
              </a:rPr>
              <a:t>مجموع المقالات الصادرة : </a:t>
            </a:r>
            <a:r>
              <a:rPr lang="ar-DZ" sz="3600" b="1" dirty="0" smtClean="0">
                <a:solidFill>
                  <a:srgbClr val="FFC000"/>
                </a:solidFill>
                <a:cs typeface="AL-Mohanad Bold" pitchFamily="2" charset="-78"/>
              </a:rPr>
              <a:t>433 مقالة</a:t>
            </a:r>
          </a:p>
          <a:p>
            <a:pPr algn="r" rtl="1"/>
            <a:r>
              <a:rPr lang="ar-SA" sz="3600" dirty="0">
                <a:solidFill>
                  <a:srgbClr val="FFFF00"/>
                </a:solidFill>
                <a:cs typeface="AL-Mohanad Bold" pitchFamily="2" charset="-78"/>
              </a:rPr>
              <a:t>	- </a:t>
            </a:r>
            <a:r>
              <a:rPr lang="ar-SA" sz="3600" dirty="0" smtClean="0">
                <a:solidFill>
                  <a:srgbClr val="FFFF00"/>
                </a:solidFill>
                <a:cs typeface="AL-Mohanad Bold" pitchFamily="2" charset="-78"/>
              </a:rPr>
              <a:t>العدد </a:t>
            </a:r>
            <a:r>
              <a:rPr lang="ar-SA" sz="3600" dirty="0">
                <a:solidFill>
                  <a:srgbClr val="FFFF00"/>
                </a:solidFill>
                <a:cs typeface="AL-Mohanad Bold" pitchFamily="2" charset="-78"/>
              </a:rPr>
              <a:t>الجاري </a:t>
            </a:r>
            <a:r>
              <a:rPr lang="ar-SA" sz="3600" dirty="0" smtClean="0">
                <a:solidFill>
                  <a:srgbClr val="FFFF00"/>
                </a:solidFill>
                <a:cs typeface="AL-Mohanad Bold" pitchFamily="2" charset="-78"/>
              </a:rPr>
              <a:t>تحضير</a:t>
            </a:r>
            <a:r>
              <a:rPr lang="ar-DZ" sz="3600" dirty="0" smtClean="0">
                <a:solidFill>
                  <a:srgbClr val="FFFF00"/>
                </a:solidFill>
                <a:cs typeface="AL-Mohanad Bold" pitchFamily="2" charset="-78"/>
              </a:rPr>
              <a:t>ه</a:t>
            </a:r>
            <a:r>
              <a:rPr lang="ar-SA" sz="3600" dirty="0" smtClean="0">
                <a:solidFill>
                  <a:srgbClr val="FFFF00"/>
                </a:solidFill>
                <a:cs typeface="AL-Mohanad Bold" pitchFamily="2" charset="-78"/>
              </a:rPr>
              <a:t> </a:t>
            </a:r>
            <a:r>
              <a:rPr lang="ar-SA" sz="3600" dirty="0">
                <a:solidFill>
                  <a:srgbClr val="FFFF00"/>
                </a:solidFill>
                <a:cs typeface="AL-Mohanad Bold" pitchFamily="2" charset="-78"/>
              </a:rPr>
              <a:t>: </a:t>
            </a:r>
            <a:r>
              <a:rPr lang="ar-DZ" sz="3600" b="1" dirty="0" smtClean="0">
                <a:solidFill>
                  <a:srgbClr val="FFFF00"/>
                </a:solidFill>
                <a:cs typeface="AL-Mohanad Bold" pitchFamily="2" charset="-78"/>
              </a:rPr>
              <a:t>2/55</a:t>
            </a:r>
            <a:r>
              <a:rPr lang="ar-SA" sz="3600" b="1" dirty="0" smtClean="0">
                <a:solidFill>
                  <a:srgbClr val="FFFF00"/>
                </a:solidFill>
                <a:cs typeface="AL-Mohanad Bold" pitchFamily="2" charset="-78"/>
              </a:rPr>
              <a:t> </a:t>
            </a:r>
            <a:r>
              <a:rPr lang="ar-SA" sz="3600" b="1" dirty="0">
                <a:solidFill>
                  <a:srgbClr val="FFFF00"/>
                </a:solidFill>
                <a:cs typeface="AL-Mohanad Bold" pitchFamily="2" charset="-78"/>
              </a:rPr>
              <a:t>لسنة </a:t>
            </a:r>
            <a:r>
              <a:rPr lang="ar-SA" sz="3600" b="1" dirty="0" smtClean="0">
                <a:solidFill>
                  <a:srgbClr val="FFFF00"/>
                </a:solidFill>
                <a:cs typeface="AL-Mohanad Bold" pitchFamily="2" charset="-78"/>
              </a:rPr>
              <a:t>202</a:t>
            </a:r>
            <a:r>
              <a:rPr lang="ar-DZ" sz="3600" b="1" smtClean="0">
                <a:solidFill>
                  <a:srgbClr val="FFFF00"/>
                </a:solidFill>
                <a:cs typeface="AL-Mohanad Bold" pitchFamily="2" charset="-78"/>
              </a:rPr>
              <a:t>3 </a:t>
            </a:r>
            <a:endParaRPr lang="fr-FR" sz="3600" b="1" dirty="0">
              <a:solidFill>
                <a:srgbClr val="FFFF00"/>
              </a:solidFill>
              <a:cs typeface="AL-Mohanad Bold" pitchFamily="2" charset="-78"/>
            </a:endParaRPr>
          </a:p>
          <a:p>
            <a:pPr algn="r" rtl="1"/>
            <a:r>
              <a:rPr lang="ar-SA" sz="3600" dirty="0">
                <a:solidFill>
                  <a:srgbClr val="FFFF00"/>
                </a:solidFill>
                <a:cs typeface="AL-Mohanad Bold" pitchFamily="2" charset="-78"/>
              </a:rPr>
              <a:t>	- أرشيف المجلة : بإمكان </a:t>
            </a:r>
            <a:r>
              <a:rPr lang="ar-DZ" sz="3600" dirty="0" smtClean="0">
                <a:solidFill>
                  <a:srgbClr val="FFFF00"/>
                </a:solidFill>
                <a:cs typeface="AL-Mohanad Bold" pitchFamily="2" charset="-78"/>
              </a:rPr>
              <a:t>مستعملي المنصة </a:t>
            </a:r>
            <a:r>
              <a:rPr lang="ar-SA" sz="3600" dirty="0" smtClean="0">
                <a:solidFill>
                  <a:srgbClr val="FFFF00"/>
                </a:solidFill>
                <a:cs typeface="AL-Mohanad Bold" pitchFamily="2" charset="-78"/>
              </a:rPr>
              <a:t>تصفح </a:t>
            </a:r>
            <a:r>
              <a:rPr lang="ar-SA" sz="3600" dirty="0">
                <a:solidFill>
                  <a:srgbClr val="FFFF00"/>
                </a:solidFill>
                <a:cs typeface="AL-Mohanad Bold" pitchFamily="2" charset="-78"/>
              </a:rPr>
              <a:t>وتحميل </a:t>
            </a:r>
            <a:r>
              <a:rPr lang="ar-DZ" sz="3600" dirty="0" smtClean="0">
                <a:solidFill>
                  <a:srgbClr val="FFFF00"/>
                </a:solidFill>
                <a:cs typeface="AL-Mohanad Bold" pitchFamily="2" charset="-78"/>
              </a:rPr>
              <a:t>جميع </a:t>
            </a:r>
            <a:r>
              <a:rPr lang="ar-SA" sz="3600" dirty="0" smtClean="0">
                <a:solidFill>
                  <a:srgbClr val="FFFF00"/>
                </a:solidFill>
                <a:cs typeface="AL-Mohanad Bold" pitchFamily="2" charset="-78"/>
              </a:rPr>
              <a:t>أعداد </a:t>
            </a:r>
            <a:r>
              <a:rPr lang="ar-SA" sz="3600" dirty="0">
                <a:solidFill>
                  <a:srgbClr val="FFFF00"/>
                </a:solidFill>
                <a:cs typeface="AL-Mohanad Bold" pitchFamily="2" charset="-78"/>
              </a:rPr>
              <a:t>المجلة من العدد </a:t>
            </a:r>
            <a:r>
              <a:rPr lang="ar-DZ" sz="3600" dirty="0" smtClean="0">
                <a:solidFill>
                  <a:srgbClr val="FFFF00"/>
                </a:solidFill>
                <a:cs typeface="AL-Mohanad Bold" pitchFamily="2" charset="-78"/>
              </a:rPr>
              <a:t>الأول</a:t>
            </a:r>
            <a:r>
              <a:rPr lang="ar-SA" sz="3600" dirty="0" smtClean="0">
                <a:solidFill>
                  <a:srgbClr val="FFFF00"/>
                </a:solidFill>
                <a:cs typeface="AL-Mohanad Bold" pitchFamily="2" charset="-78"/>
              </a:rPr>
              <a:t> </a:t>
            </a:r>
            <a:r>
              <a:rPr lang="ar-SA" sz="3600" dirty="0">
                <a:solidFill>
                  <a:srgbClr val="FFFF00"/>
                </a:solidFill>
                <a:cs typeface="AL-Mohanad Bold" pitchFamily="2" charset="-78"/>
              </a:rPr>
              <a:t>إلى </a:t>
            </a:r>
            <a:r>
              <a:rPr lang="ar-DZ" sz="3600" dirty="0" smtClean="0">
                <a:solidFill>
                  <a:srgbClr val="FFFF00"/>
                </a:solidFill>
                <a:cs typeface="AL-Mohanad Bold" pitchFamily="2" charset="-78"/>
              </a:rPr>
              <a:t>آخر </a:t>
            </a:r>
            <a:r>
              <a:rPr lang="ar-SA" sz="3600" dirty="0" smtClean="0">
                <a:solidFill>
                  <a:srgbClr val="FFFF00"/>
                </a:solidFill>
                <a:cs typeface="AL-Mohanad Bold" pitchFamily="2" charset="-78"/>
              </a:rPr>
              <a:t>عدد </a:t>
            </a:r>
            <a:r>
              <a:rPr lang="ar-DZ" sz="3600" dirty="0" smtClean="0">
                <a:solidFill>
                  <a:srgbClr val="FFFF00"/>
                </a:solidFill>
                <a:cs typeface="AL-Mohanad Bold" pitchFamily="2" charset="-78"/>
              </a:rPr>
              <a:t>(54)</a:t>
            </a:r>
            <a:r>
              <a:rPr lang="ar-SA" sz="3600" dirty="0" smtClean="0">
                <a:solidFill>
                  <a:srgbClr val="FFFF00"/>
                </a:solidFill>
                <a:cs typeface="AL-Mohanad Bold" pitchFamily="2" charset="-78"/>
              </a:rPr>
              <a:t> </a:t>
            </a:r>
            <a:r>
              <a:rPr lang="ar-SA" sz="3600" dirty="0">
                <a:solidFill>
                  <a:srgbClr val="FFFF00"/>
                </a:solidFill>
                <a:cs typeface="AL-Mohanad Bold" pitchFamily="2" charset="-78"/>
              </a:rPr>
              <a:t>من خلال زيارة </a:t>
            </a:r>
            <a:r>
              <a:rPr lang="ar-DZ" sz="3600" dirty="0" smtClean="0">
                <a:solidFill>
                  <a:srgbClr val="FFFF00"/>
                </a:solidFill>
                <a:cs typeface="AL-Mohanad Bold" pitchFamily="2" charset="-78"/>
              </a:rPr>
              <a:t>رابط المجلة</a:t>
            </a:r>
            <a:r>
              <a:rPr lang="ar-SA" sz="3600" dirty="0" smtClean="0">
                <a:solidFill>
                  <a:srgbClr val="FFFF00"/>
                </a:solidFill>
                <a:cs typeface="AL-Mohanad Bold" pitchFamily="2" charset="-78"/>
              </a:rPr>
              <a:t> الم</a:t>
            </a:r>
            <a:r>
              <a:rPr lang="ar-DZ" sz="3600" dirty="0" smtClean="0">
                <a:solidFill>
                  <a:srgbClr val="FFFF00"/>
                </a:solidFill>
                <a:cs typeface="AL-Mohanad Bold" pitchFamily="2" charset="-78"/>
              </a:rPr>
              <a:t>تاح</a:t>
            </a:r>
            <a:r>
              <a:rPr lang="ar-SA" sz="3600" dirty="0" smtClean="0">
                <a:solidFill>
                  <a:srgbClr val="FFFF00"/>
                </a:solidFill>
                <a:cs typeface="AL-Mohanad Bold" pitchFamily="2" charset="-78"/>
              </a:rPr>
              <a:t> </a:t>
            </a:r>
            <a:r>
              <a:rPr lang="ar-SA" sz="3600" dirty="0">
                <a:solidFill>
                  <a:srgbClr val="FFFF00"/>
                </a:solidFill>
                <a:cs typeface="AL-Mohanad Bold" pitchFamily="2" charset="-78"/>
              </a:rPr>
              <a:t>على منصة المجلات العلمية الجزائرية  </a:t>
            </a:r>
            <a:r>
              <a:rPr lang="fr-FR" sz="3600" dirty="0">
                <a:solidFill>
                  <a:srgbClr val="FFFF00"/>
                </a:solidFill>
                <a:cs typeface="AL-Mohanad Bold" pitchFamily="2" charset="-78"/>
              </a:rPr>
              <a:t>ASJP </a:t>
            </a:r>
            <a:r>
              <a:rPr lang="ar-SA" sz="3600" dirty="0">
                <a:solidFill>
                  <a:srgbClr val="FFFF00"/>
                </a:solidFill>
                <a:cs typeface="AL-Mohanad Bold" pitchFamily="2" charset="-78"/>
              </a:rPr>
              <a:t>:</a:t>
            </a:r>
            <a:endParaRPr lang="fr-FR" sz="3600" dirty="0">
              <a:solidFill>
                <a:srgbClr val="FFFF00"/>
              </a:solidFill>
              <a:cs typeface="AL-Mohanad Bold" pitchFamily="2" charset="-78"/>
            </a:endParaRPr>
          </a:p>
          <a:p>
            <a:pPr algn="ctr"/>
            <a:r>
              <a:rPr lang="fr-FR" sz="3200" b="1" dirty="0">
                <a:hlinkClick r:id="rId2"/>
              </a:rPr>
              <a:t>https://www.asjp.cerist.dz/en/Articles/667</a:t>
            </a:r>
            <a:endParaRPr lang="fr-FR" sz="3200" b="1" dirty="0"/>
          </a:p>
        </p:txBody>
      </p:sp>
    </p:spTree>
    <p:extLst>
      <p:ext uri="{BB962C8B-B14F-4D97-AF65-F5344CB8AC3E}">
        <p14:creationId xmlns:p14="http://schemas.microsoft.com/office/powerpoint/2010/main" val="426326292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322118" y="685800"/>
            <a:ext cx="11315700" cy="5486400"/>
          </a:xfrm>
          <a:solidFill>
            <a:schemeClr val="accent3">
              <a:lumMod val="20000"/>
              <a:lumOff val="80000"/>
            </a:schemeClr>
          </a:solidFill>
        </p:spPr>
        <p:txBody>
          <a:bodyPr>
            <a:normAutofit/>
          </a:bodyPr>
          <a:lstStyle/>
          <a:p>
            <a:pPr algn="ctr"/>
            <a:r>
              <a:rPr lang="ar-DZ" sz="5400" dirty="0" smtClean="0">
                <a:cs typeface="AL-Mohanad Bold" pitchFamily="2" charset="-78"/>
              </a:rPr>
              <a:t>شكرا على المتابعة</a:t>
            </a:r>
            <a:endParaRPr lang="fr-FR" sz="5400" dirty="0">
              <a:cs typeface="AL-Mohanad Bold" pitchFamily="2" charset="-78"/>
            </a:endParaRPr>
          </a:p>
        </p:txBody>
      </p:sp>
    </p:spTree>
    <p:extLst>
      <p:ext uri="{BB962C8B-B14F-4D97-AF65-F5344CB8AC3E}">
        <p14:creationId xmlns:p14="http://schemas.microsoft.com/office/powerpoint/2010/main" val="87426549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84211" y="4894117"/>
            <a:ext cx="11005561" cy="1672937"/>
          </a:xfrm>
        </p:spPr>
        <p:txBody>
          <a:bodyPr>
            <a:noAutofit/>
          </a:bodyPr>
          <a:lstStyle/>
          <a:p>
            <a:pPr algn="r"/>
            <a:r>
              <a:rPr lang="ar-DZ" sz="2800" dirty="0">
                <a:solidFill>
                  <a:schemeClr val="accent3">
                    <a:lumMod val="60000"/>
                    <a:lumOff val="40000"/>
                  </a:schemeClr>
                </a:solidFill>
                <a:cs typeface="AL-Mohanad Bold" pitchFamily="2" charset="-78"/>
              </a:rPr>
              <a:t>* القرار الوزاري المشترك المؤرخ في 14 محرم عام 1430 الموافق 11 يناير 2009، يحدد التنظيم الداخلي للمدرسة الوطنية للإدارة، لا سيما المادة 20. ( ج.ر.، العدد 20، 2009، ص. 6-9)</a:t>
            </a:r>
            <a:r>
              <a:rPr lang="fr-FR" sz="2800" dirty="0">
                <a:solidFill>
                  <a:schemeClr val="accent3">
                    <a:lumMod val="60000"/>
                    <a:lumOff val="40000"/>
                  </a:schemeClr>
                </a:solidFill>
                <a:cs typeface="AL-Mohanad Bold" pitchFamily="2" charset="-78"/>
              </a:rPr>
              <a:t/>
            </a:r>
            <a:br>
              <a:rPr lang="fr-FR" sz="2800" dirty="0">
                <a:solidFill>
                  <a:schemeClr val="accent3">
                    <a:lumMod val="60000"/>
                    <a:lumOff val="40000"/>
                  </a:schemeClr>
                </a:solidFill>
                <a:cs typeface="AL-Mohanad Bold" pitchFamily="2" charset="-78"/>
              </a:rPr>
            </a:br>
            <a:endParaRPr lang="fr-FR" sz="2800" dirty="0">
              <a:solidFill>
                <a:schemeClr val="accent3">
                  <a:lumMod val="60000"/>
                  <a:lumOff val="40000"/>
                </a:schemeClr>
              </a:solidFill>
              <a:cs typeface="AL-Mohanad Bold" pitchFamily="2" charset="-78"/>
            </a:endParaRPr>
          </a:p>
        </p:txBody>
      </p:sp>
      <p:sp>
        <p:nvSpPr>
          <p:cNvPr id="3" name="Espace réservé du contenu 2"/>
          <p:cNvSpPr>
            <a:spLocks noGrp="1"/>
          </p:cNvSpPr>
          <p:nvPr>
            <p:ph idx="1"/>
          </p:nvPr>
        </p:nvSpPr>
        <p:spPr>
          <a:xfrm>
            <a:off x="-477982" y="187036"/>
            <a:ext cx="12669982" cy="4707081"/>
          </a:xfrm>
        </p:spPr>
        <p:txBody>
          <a:bodyPr>
            <a:normAutofit fontScale="92500" lnSpcReduction="10000"/>
          </a:bodyPr>
          <a:lstStyle/>
          <a:p>
            <a:pPr algn="r" rtl="1"/>
            <a:endParaRPr lang="ar-DZ" sz="3200" dirty="0" smtClean="0">
              <a:solidFill>
                <a:schemeClr val="accent6"/>
              </a:solidFill>
              <a:cs typeface="AL-Mohanad Bold" pitchFamily="2" charset="-78"/>
            </a:endParaRPr>
          </a:p>
          <a:p>
            <a:pPr algn="r" rtl="1"/>
            <a:r>
              <a:rPr lang="ar-DZ" sz="3200" dirty="0" smtClean="0">
                <a:solidFill>
                  <a:schemeClr val="accent6"/>
                </a:solidFill>
                <a:cs typeface="AL-Mohanad Bold" pitchFamily="2" charset="-78"/>
              </a:rPr>
              <a:t>تعريف المصلحة </a:t>
            </a:r>
          </a:p>
          <a:p>
            <a:pPr marL="0" indent="0" algn="r" rtl="1">
              <a:buNone/>
            </a:pPr>
            <a:r>
              <a:rPr lang="ar-DZ" sz="3200" dirty="0">
                <a:solidFill>
                  <a:schemeClr val="accent6"/>
                </a:solidFill>
                <a:cs typeface="AL-Mohanad Bold" pitchFamily="2" charset="-78"/>
              </a:rPr>
              <a:t> </a:t>
            </a:r>
            <a:r>
              <a:rPr lang="ar-DZ" sz="3200" dirty="0" smtClean="0">
                <a:solidFill>
                  <a:schemeClr val="accent6"/>
                </a:solidFill>
                <a:cs typeface="AL-Mohanad Bold" pitchFamily="2" charset="-78"/>
              </a:rPr>
              <a:t>  </a:t>
            </a:r>
            <a:r>
              <a:rPr lang="ar-DZ" sz="3200" dirty="0" smtClean="0">
                <a:solidFill>
                  <a:schemeClr val="accent6"/>
                </a:solidFill>
                <a:cs typeface="AL-Mohanad Bold" pitchFamily="2" charset="-78"/>
              </a:rPr>
              <a:t>تتبع </a:t>
            </a:r>
            <a:r>
              <a:rPr lang="ar-DZ" sz="3200" dirty="0">
                <a:solidFill>
                  <a:schemeClr val="accent6"/>
                </a:solidFill>
                <a:cs typeface="AL-Mohanad Bold" pitchFamily="2" charset="-78"/>
              </a:rPr>
              <a:t>إداريا لمركز التوثيق والبحث </a:t>
            </a:r>
            <a:r>
              <a:rPr lang="ar-DZ" sz="3200" dirty="0" smtClean="0">
                <a:solidFill>
                  <a:schemeClr val="accent6"/>
                </a:solidFill>
                <a:cs typeface="AL-Mohanad Bold" pitchFamily="2" charset="-78"/>
              </a:rPr>
              <a:t>والخبرة</a:t>
            </a:r>
            <a:r>
              <a:rPr lang="fr-FR" sz="3200" dirty="0" smtClean="0">
                <a:solidFill>
                  <a:schemeClr val="accent6"/>
                </a:solidFill>
                <a:cs typeface="AL-Mohanad Bold" pitchFamily="2" charset="-78"/>
              </a:rPr>
              <a:t> </a:t>
            </a:r>
            <a:endParaRPr lang="ar-DZ" sz="2800" dirty="0" smtClean="0">
              <a:solidFill>
                <a:schemeClr val="accent3">
                  <a:lumMod val="60000"/>
                  <a:lumOff val="40000"/>
                </a:schemeClr>
              </a:solidFill>
              <a:cs typeface="AL-Mohanad Bold" pitchFamily="2" charset="-78"/>
            </a:endParaRPr>
          </a:p>
          <a:p>
            <a:pPr algn="r" rtl="1"/>
            <a:r>
              <a:rPr lang="ar-DZ" sz="2800" dirty="0">
                <a:cs typeface="AL-Mohanad Bold" pitchFamily="2" charset="-78"/>
              </a:rPr>
              <a:t>تعنى بإعداد البحوث الإدارية والمنشورات و كذا تنظيم الفعاليات العلمية من ورشات عمل </a:t>
            </a:r>
            <a:r>
              <a:rPr lang="ar-DZ" sz="2800" dirty="0" smtClean="0">
                <a:cs typeface="AL-Mohanad Bold" pitchFamily="2" charset="-78"/>
              </a:rPr>
              <a:t>                                        وحلقات </a:t>
            </a:r>
            <a:r>
              <a:rPr lang="ar-DZ" sz="2800" dirty="0">
                <a:cs typeface="AL-Mohanad Bold" pitchFamily="2" charset="-78"/>
              </a:rPr>
              <a:t>و أيام دراسية وطنية و دولية حول مواضيع راهنة لها علاقة بالإدارة العمومية.</a:t>
            </a:r>
            <a:endParaRPr lang="fr-FR" sz="2800" dirty="0">
              <a:cs typeface="AL-Mohanad Bold" pitchFamily="2" charset="-78"/>
            </a:endParaRPr>
          </a:p>
          <a:p>
            <a:pPr algn="r" rtl="1"/>
            <a:endParaRPr lang="fr-FR" sz="1700" dirty="0">
              <a:solidFill>
                <a:schemeClr val="accent3">
                  <a:lumMod val="60000"/>
                  <a:lumOff val="40000"/>
                </a:schemeClr>
              </a:solidFill>
              <a:cs typeface="AL-Mohanad Bold" pitchFamily="2" charset="-78"/>
            </a:endParaRPr>
          </a:p>
          <a:p>
            <a:pPr algn="r" rtl="1"/>
            <a:r>
              <a:rPr lang="ar-DZ" sz="2800" dirty="0">
                <a:solidFill>
                  <a:srgbClr val="FFFF00"/>
                </a:solidFill>
                <a:cs typeface="AL-Mohanad Bold" pitchFamily="2" charset="-78"/>
              </a:rPr>
              <a:t>تكلّف بما يلي </a:t>
            </a:r>
            <a:r>
              <a:rPr lang="ar-DZ" sz="2800" dirty="0" smtClean="0">
                <a:solidFill>
                  <a:srgbClr val="FFFF00"/>
                </a:solidFill>
                <a:cs typeface="AL-Mohanad Bold" pitchFamily="2" charset="-78"/>
              </a:rPr>
              <a:t>:</a:t>
            </a:r>
            <a:endParaRPr lang="fr-FR" sz="2800" dirty="0">
              <a:solidFill>
                <a:srgbClr val="FFFF00"/>
              </a:solidFill>
              <a:cs typeface="AL-Mohanad Bold" pitchFamily="2" charset="-78"/>
            </a:endParaRPr>
          </a:p>
          <a:p>
            <a:pPr algn="r" rtl="1"/>
            <a:r>
              <a:rPr lang="ar-DZ" sz="2400" dirty="0" smtClean="0">
                <a:cs typeface="AL-Mohanad Bold" pitchFamily="2" charset="-78"/>
              </a:rPr>
              <a:t>- </a:t>
            </a:r>
            <a:r>
              <a:rPr lang="ar-DZ" sz="2800" dirty="0">
                <a:cs typeface="AL-Mohanad Bold" pitchFamily="2" charset="-78"/>
              </a:rPr>
              <a:t>الإشراف على تنظيم ومتابعة الأعمال ذات الصلة بالبحث الإداري والنشاطات العلمية، </a:t>
            </a:r>
            <a:endParaRPr lang="fr-FR" sz="2800" dirty="0">
              <a:cs typeface="AL-Mohanad Bold" pitchFamily="2" charset="-78"/>
            </a:endParaRPr>
          </a:p>
          <a:p>
            <a:pPr algn="r" rtl="1"/>
            <a:r>
              <a:rPr lang="ar-DZ" sz="2800" dirty="0">
                <a:cs typeface="AL-Mohanad Bold" pitchFamily="2" charset="-78"/>
              </a:rPr>
              <a:t>-الإشراف على أعمال النشر الخاصة بالمدرسة وضمان توزيعها.</a:t>
            </a:r>
            <a:endParaRPr lang="fr-FR" sz="2800" dirty="0">
              <a:cs typeface="AL-Mohanad Bold" pitchFamily="2" charset="-78"/>
            </a:endParaRPr>
          </a:p>
          <a:p>
            <a:pPr algn="r"/>
            <a:endParaRPr lang="fr-FR" sz="2400" dirty="0">
              <a:cs typeface="AL-Mohanad Bold" pitchFamily="2" charset="-78"/>
            </a:endParaRPr>
          </a:p>
        </p:txBody>
      </p:sp>
    </p:spTree>
    <p:extLst>
      <p:ext uri="{BB962C8B-B14F-4D97-AF65-F5344CB8AC3E}">
        <p14:creationId xmlns:p14="http://schemas.microsoft.com/office/powerpoint/2010/main" val="313848846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145472"/>
            <a:ext cx="12105409" cy="6629401"/>
          </a:xfrm>
        </p:spPr>
        <p:txBody>
          <a:bodyPr>
            <a:normAutofit lnSpcReduction="10000"/>
          </a:bodyPr>
          <a:lstStyle/>
          <a:p>
            <a:pPr algn="r" rtl="1"/>
            <a:r>
              <a:rPr lang="ar-DZ" sz="2800" dirty="0">
                <a:solidFill>
                  <a:srgbClr val="FFFF00"/>
                </a:solidFill>
                <a:cs typeface="AL-Mohanad Bold" pitchFamily="2" charset="-78"/>
              </a:rPr>
              <a:t>تضم مكتبين (2</a:t>
            </a:r>
            <a:r>
              <a:rPr lang="ar-DZ" sz="2800" dirty="0" smtClean="0">
                <a:solidFill>
                  <a:srgbClr val="FFFF00"/>
                </a:solidFill>
                <a:cs typeface="AL-Mohanad Bold" pitchFamily="2" charset="-78"/>
              </a:rPr>
              <a:t>):</a:t>
            </a:r>
            <a:endParaRPr lang="fr-FR" sz="2800" dirty="0">
              <a:solidFill>
                <a:srgbClr val="FFFF00"/>
              </a:solidFill>
              <a:cs typeface="AL-Mohanad Bold" pitchFamily="2" charset="-78"/>
            </a:endParaRPr>
          </a:p>
          <a:p>
            <a:pPr algn="r" rtl="1"/>
            <a:r>
              <a:rPr lang="ar-DZ" sz="3600" b="1" u="sng" dirty="0">
                <a:solidFill>
                  <a:schemeClr val="accent6"/>
                </a:solidFill>
                <a:cs typeface="AL-Mohanad Bold" pitchFamily="2" charset="-78"/>
              </a:rPr>
              <a:t>* الأول : مكتب البحث والتنشيط </a:t>
            </a:r>
            <a:r>
              <a:rPr lang="ar-DZ" sz="3600" b="1" u="sng" dirty="0" smtClean="0">
                <a:solidFill>
                  <a:schemeClr val="accent6"/>
                </a:solidFill>
                <a:cs typeface="AL-Mohanad Bold" pitchFamily="2" charset="-78"/>
              </a:rPr>
              <a:t>العلمي</a:t>
            </a:r>
            <a:endParaRPr lang="fr-FR" sz="3600" dirty="0">
              <a:solidFill>
                <a:schemeClr val="accent6"/>
              </a:solidFill>
              <a:cs typeface="AL-Mohanad Bold" pitchFamily="2" charset="-78"/>
            </a:endParaRPr>
          </a:p>
          <a:p>
            <a:pPr algn="r" rtl="1"/>
            <a:r>
              <a:rPr lang="ar-DZ" sz="2400" dirty="0" smtClean="0">
                <a:solidFill>
                  <a:schemeClr val="accent2">
                    <a:lumMod val="50000"/>
                  </a:schemeClr>
                </a:solidFill>
                <a:cs typeface="AL-Mohanad Bold" pitchFamily="2" charset="-78"/>
              </a:rPr>
              <a:t>النشاطات </a:t>
            </a:r>
            <a:r>
              <a:rPr lang="ar-DZ" sz="2400" dirty="0">
                <a:solidFill>
                  <a:schemeClr val="accent2">
                    <a:lumMod val="50000"/>
                  </a:schemeClr>
                </a:solidFill>
                <a:cs typeface="AL-Mohanad Bold" pitchFamily="2" charset="-78"/>
              </a:rPr>
              <a:t>العلمية التي تنظمها المدرسة في إطار "خميس المدرسة"، إعداد عروض الحال للمحاضرات التي ينشطها الأساتذة، مسؤولي عدة قطاعات حكومية وغير حكومية وكذا شخصيات وطنية وأجنبية، من خلال تغطية المداخلات والنقاش الدائر حول الموضوع المعالج .</a:t>
            </a:r>
            <a:endParaRPr lang="fr-FR" sz="2400" dirty="0">
              <a:solidFill>
                <a:schemeClr val="accent2">
                  <a:lumMod val="50000"/>
                </a:schemeClr>
              </a:solidFill>
              <a:cs typeface="AL-Mohanad Bold" pitchFamily="2" charset="-78"/>
            </a:endParaRPr>
          </a:p>
          <a:p>
            <a:pPr algn="r" rtl="1"/>
            <a:r>
              <a:rPr lang="ar-DZ" sz="2400" dirty="0" smtClean="0">
                <a:solidFill>
                  <a:schemeClr val="accent2">
                    <a:lumMod val="50000"/>
                  </a:schemeClr>
                </a:solidFill>
                <a:cs typeface="AL-Mohanad Bold" pitchFamily="2" charset="-78"/>
              </a:rPr>
              <a:t>إعداد </a:t>
            </a:r>
            <a:r>
              <a:rPr lang="ar-DZ" sz="2400" dirty="0">
                <a:solidFill>
                  <a:schemeClr val="accent2">
                    <a:lumMod val="50000"/>
                  </a:schemeClr>
                </a:solidFill>
                <a:cs typeface="AL-Mohanad Bold" pitchFamily="2" charset="-78"/>
              </a:rPr>
              <a:t>بحوث عمل في شكل مجاميع </a:t>
            </a:r>
            <a:r>
              <a:rPr lang="fr-FR" sz="2400" dirty="0">
                <a:solidFill>
                  <a:schemeClr val="accent2">
                    <a:lumMod val="50000"/>
                  </a:schemeClr>
                </a:solidFill>
                <a:cs typeface="AL-Mohanad Bold" pitchFamily="2" charset="-78"/>
              </a:rPr>
              <a:t>« Recueils »</a:t>
            </a:r>
            <a:r>
              <a:rPr lang="ar-DZ" sz="2400" dirty="0">
                <a:solidFill>
                  <a:schemeClr val="accent2">
                    <a:lumMod val="50000"/>
                  </a:schemeClr>
                </a:solidFill>
                <a:cs typeface="AL-Mohanad Bold" pitchFamily="2" charset="-78"/>
              </a:rPr>
              <a:t> وكشاف </a:t>
            </a:r>
            <a:r>
              <a:rPr lang="fr-FR" sz="2400" dirty="0">
                <a:solidFill>
                  <a:schemeClr val="accent2">
                    <a:lumMod val="50000"/>
                  </a:schemeClr>
                </a:solidFill>
                <a:cs typeface="AL-Mohanad Bold" pitchFamily="2" charset="-78"/>
              </a:rPr>
              <a:t>« index »</a:t>
            </a:r>
            <a:r>
              <a:rPr lang="ar-DZ" sz="2400" dirty="0">
                <a:solidFill>
                  <a:schemeClr val="accent2">
                    <a:lumMod val="50000"/>
                  </a:schemeClr>
                </a:solidFill>
                <a:cs typeface="AL-Mohanad Bold" pitchFamily="2" charset="-78"/>
              </a:rPr>
              <a:t> منها:</a:t>
            </a:r>
            <a:endParaRPr lang="fr-FR" sz="2400" dirty="0">
              <a:solidFill>
                <a:schemeClr val="accent2">
                  <a:lumMod val="50000"/>
                </a:schemeClr>
              </a:solidFill>
              <a:cs typeface="AL-Mohanad Bold" pitchFamily="2" charset="-78"/>
            </a:endParaRPr>
          </a:p>
          <a:p>
            <a:pPr algn="r" rtl="1"/>
            <a:r>
              <a:rPr lang="ar-DZ" sz="2400" dirty="0">
                <a:solidFill>
                  <a:schemeClr val="accent2">
                    <a:lumMod val="50000"/>
                  </a:schemeClr>
                </a:solidFill>
                <a:cs typeface="AL-Mohanad Bold" pitchFamily="2" charset="-78"/>
              </a:rPr>
              <a:t> * </a:t>
            </a:r>
            <a:r>
              <a:rPr lang="ar-DZ" sz="2400" b="1" dirty="0">
                <a:solidFill>
                  <a:srgbClr val="FFC000"/>
                </a:solidFill>
                <a:cs typeface="AL-Mohanad Bold" pitchFamily="2" charset="-78"/>
              </a:rPr>
              <a:t>مجموع النصوص القانونية المتعلقة بالمدرسة الوطنية للإدارة</a:t>
            </a:r>
            <a:r>
              <a:rPr lang="ar-DZ" sz="2400" dirty="0">
                <a:solidFill>
                  <a:srgbClr val="FFC000"/>
                </a:solidFill>
                <a:cs typeface="AL-Mohanad Bold" pitchFamily="2" charset="-78"/>
              </a:rPr>
              <a:t> </a:t>
            </a:r>
            <a:r>
              <a:rPr lang="ar-DZ" sz="2400" dirty="0" smtClean="0">
                <a:solidFill>
                  <a:srgbClr val="FFC000"/>
                </a:solidFill>
                <a:cs typeface="AL-Mohanad Bold" pitchFamily="2" charset="-78"/>
              </a:rPr>
              <a:t> - طبعة ثانية منقحة و مزيدة للطبعة 1 ديسمبر2017 -                                                                                  </a:t>
            </a:r>
            <a:r>
              <a:rPr lang="ar-DZ" sz="2400" dirty="0" smtClean="0">
                <a:solidFill>
                  <a:schemeClr val="accent2">
                    <a:lumMod val="50000"/>
                  </a:schemeClr>
                </a:solidFill>
                <a:cs typeface="AL-Mohanad Bold" pitchFamily="2" charset="-78"/>
              </a:rPr>
              <a:t>والصادرة </a:t>
            </a:r>
            <a:r>
              <a:rPr lang="ar-DZ" sz="2400" dirty="0">
                <a:solidFill>
                  <a:schemeClr val="accent2">
                    <a:lumMod val="50000"/>
                  </a:schemeClr>
                </a:solidFill>
                <a:cs typeface="AL-Mohanad Bold" pitchFamily="2" charset="-78"/>
              </a:rPr>
              <a:t>بالجريدة الرسمية منذ نشأتها في جوان 1964 إلى غاية ديسمبر </a:t>
            </a:r>
            <a:r>
              <a:rPr lang="ar-DZ" sz="2400" dirty="0" smtClean="0">
                <a:solidFill>
                  <a:schemeClr val="accent2">
                    <a:lumMod val="50000"/>
                  </a:schemeClr>
                </a:solidFill>
                <a:cs typeface="AL-Mohanad Bold" pitchFamily="2" charset="-78"/>
              </a:rPr>
              <a:t>2021 من خلال 3 أقسام :</a:t>
            </a:r>
          </a:p>
          <a:p>
            <a:pPr algn="r" rtl="1"/>
            <a:r>
              <a:rPr lang="ar-DZ" sz="2400" dirty="0" smtClean="0">
                <a:solidFill>
                  <a:srgbClr val="FF0000"/>
                </a:solidFill>
                <a:cs typeface="AL-Mohanad Bold" pitchFamily="2" charset="-78"/>
              </a:rPr>
              <a:t>قسم 1 :الإطار التنظيمي، الهيكلة الداخلية أو التنظيم الداخلي للمدرسة</a:t>
            </a:r>
          </a:p>
          <a:p>
            <a:pPr algn="r" rtl="1"/>
            <a:r>
              <a:rPr lang="ar-DZ" sz="2400" dirty="0" smtClean="0">
                <a:solidFill>
                  <a:srgbClr val="FF0000"/>
                </a:solidFill>
                <a:cs typeface="AL-Mohanad Bold" pitchFamily="2" charset="-78"/>
              </a:rPr>
              <a:t>قسم 2 : الأجور و المنح و العلاوات و التعويضات لفائدة موظفي و عمال و تلاميذ المدرسة</a:t>
            </a:r>
          </a:p>
          <a:p>
            <a:pPr algn="r" rtl="1"/>
            <a:r>
              <a:rPr lang="ar-DZ" sz="2400" dirty="0" smtClean="0">
                <a:solidFill>
                  <a:srgbClr val="FF0000"/>
                </a:solidFill>
                <a:cs typeface="AL-Mohanad Bold" pitchFamily="2" charset="-78"/>
              </a:rPr>
              <a:t>قسم 3 : شروط الالتحاق مع مسابقة الدخول أو الالتحاق بالمدرسة للمترشحين و نظام الدراسات ( برامج التكوين) لتلاميذ المدرسة,</a:t>
            </a:r>
            <a:endParaRPr lang="fr-FR" sz="2400" dirty="0">
              <a:solidFill>
                <a:srgbClr val="FF0000"/>
              </a:solidFill>
              <a:cs typeface="AL-Mohanad Bold" pitchFamily="2" charset="-78"/>
            </a:endParaRPr>
          </a:p>
          <a:p>
            <a:pPr algn="r" rtl="1"/>
            <a:r>
              <a:rPr lang="ar-DZ" sz="2400" dirty="0">
                <a:solidFill>
                  <a:schemeClr val="accent2">
                    <a:lumMod val="50000"/>
                  </a:schemeClr>
                </a:solidFill>
                <a:cs typeface="AL-Mohanad Bold" pitchFamily="2" charset="-78"/>
              </a:rPr>
              <a:t>* </a:t>
            </a:r>
            <a:r>
              <a:rPr lang="ar-DZ" sz="2400" b="1" dirty="0">
                <a:solidFill>
                  <a:srgbClr val="FFC000"/>
                </a:solidFill>
                <a:cs typeface="AL-Mohanad Bold" pitchFamily="2" charset="-78"/>
              </a:rPr>
              <a:t>كشاف </a:t>
            </a:r>
            <a:r>
              <a:rPr lang="ar-DZ" sz="2400" b="1" dirty="0" smtClean="0">
                <a:solidFill>
                  <a:srgbClr val="FFC000"/>
                </a:solidFill>
                <a:cs typeface="AL-Mohanad Bold" pitchFamily="2" charset="-78"/>
              </a:rPr>
              <a:t>سنوي لمجموع الكلمات المفتاحية المٌدرجة في فهارس </a:t>
            </a:r>
            <a:r>
              <a:rPr lang="ar-DZ" sz="2400" b="1" dirty="0">
                <a:solidFill>
                  <a:srgbClr val="FFC000"/>
                </a:solidFill>
                <a:cs typeface="AL-Mohanad Bold" pitchFamily="2" charset="-78"/>
              </a:rPr>
              <a:t>الجريدة الرسمية للجمهورية الجزائرية الديمقراطية الشعبية </a:t>
            </a:r>
            <a:endParaRPr lang="ar-DZ" sz="2400" b="1" dirty="0" smtClean="0">
              <a:solidFill>
                <a:srgbClr val="FFC000"/>
              </a:solidFill>
              <a:cs typeface="AL-Mohanad Bold" pitchFamily="2" charset="-78"/>
            </a:endParaRPr>
          </a:p>
          <a:p>
            <a:pPr algn="r" rtl="1"/>
            <a:r>
              <a:rPr lang="ar-DZ" sz="2400" dirty="0" smtClean="0">
                <a:solidFill>
                  <a:schemeClr val="accent2">
                    <a:lumMod val="50000"/>
                  </a:schemeClr>
                </a:solidFill>
                <a:cs typeface="AL-Mohanad Bold" pitchFamily="2" charset="-78"/>
              </a:rPr>
              <a:t>باللغتين </a:t>
            </a:r>
            <a:r>
              <a:rPr lang="ar-DZ" sz="2400" dirty="0">
                <a:solidFill>
                  <a:schemeClr val="accent2">
                    <a:lumMod val="50000"/>
                  </a:schemeClr>
                </a:solidFill>
                <a:cs typeface="AL-Mohanad Bold" pitchFamily="2" charset="-78"/>
              </a:rPr>
              <a:t>العربية والفرنسية، يضمان كشافين : الأول خاص بالوزارات والهيئات الوطنية، والثاني خاص بالمواضيع.</a:t>
            </a:r>
            <a:endParaRPr lang="fr-FR" sz="2400" dirty="0">
              <a:solidFill>
                <a:schemeClr val="accent2">
                  <a:lumMod val="50000"/>
                </a:schemeClr>
              </a:solidFill>
              <a:cs typeface="AL-Mohanad Bold" pitchFamily="2" charset="-78"/>
            </a:endParaRPr>
          </a:p>
          <a:p>
            <a:pPr algn="r"/>
            <a:endParaRPr lang="fr-FR" dirty="0">
              <a:cs typeface="AL-Mohanad Bold" pitchFamily="2" charset="-78"/>
            </a:endParaRPr>
          </a:p>
        </p:txBody>
      </p:sp>
    </p:spTree>
    <p:extLst>
      <p:ext uri="{BB962C8B-B14F-4D97-AF65-F5344CB8AC3E}">
        <p14:creationId xmlns:p14="http://schemas.microsoft.com/office/powerpoint/2010/main" val="54215056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97427" y="685800"/>
            <a:ext cx="11606646" cy="5850082"/>
          </a:xfrm>
        </p:spPr>
        <p:txBody>
          <a:bodyPr/>
          <a:lstStyle/>
          <a:p>
            <a:pPr algn="r"/>
            <a:r>
              <a:rPr lang="ar-DZ" sz="3600" dirty="0">
                <a:solidFill>
                  <a:srgbClr val="FFC000"/>
                </a:solidFill>
                <a:cs typeface="AL-Mohanad Bold" pitchFamily="2" charset="-78"/>
              </a:rPr>
              <a:t>* </a:t>
            </a:r>
            <a:r>
              <a:rPr lang="ar-DZ" sz="3600" b="1" dirty="0">
                <a:solidFill>
                  <a:srgbClr val="FFC000"/>
                </a:solidFill>
                <a:cs typeface="AL-Mohanad Bold" pitchFamily="2" charset="-78"/>
              </a:rPr>
              <a:t>فهرسي العشر سنوات لمجلة " إدارة </a:t>
            </a:r>
            <a:r>
              <a:rPr lang="ar-DZ" sz="3600" b="1" dirty="0" smtClean="0">
                <a:solidFill>
                  <a:srgbClr val="FFC000"/>
                </a:solidFill>
                <a:cs typeface="AL-Mohanad Bold" pitchFamily="2" charset="-78"/>
              </a:rPr>
              <a:t>" </a:t>
            </a:r>
            <a:r>
              <a:rPr lang="ar-DZ" sz="3600" b="1" dirty="0" smtClean="0">
                <a:cs typeface="AL-Mohanad Bold" pitchFamily="2" charset="-78"/>
              </a:rPr>
              <a:t>:</a:t>
            </a:r>
          </a:p>
          <a:p>
            <a:r>
              <a:rPr lang="fr-FR" sz="3200" b="1" dirty="0" smtClean="0">
                <a:solidFill>
                  <a:schemeClr val="accent5">
                    <a:lumMod val="40000"/>
                    <a:lumOff val="60000"/>
                  </a:schemeClr>
                </a:solidFill>
                <a:cs typeface="AL-Mohanad Bold" pitchFamily="2" charset="-78"/>
              </a:rPr>
              <a:t>Tables décennales</a:t>
            </a:r>
            <a:endParaRPr lang="ar-DZ" sz="3200" b="1" dirty="0">
              <a:solidFill>
                <a:schemeClr val="accent5">
                  <a:lumMod val="40000"/>
                  <a:lumOff val="60000"/>
                </a:schemeClr>
              </a:solidFill>
              <a:cs typeface="AL-Mohanad Bold" pitchFamily="2" charset="-78"/>
            </a:endParaRPr>
          </a:p>
          <a:p>
            <a:pPr algn="r"/>
            <a:r>
              <a:rPr lang="ar-DZ" sz="3600" b="1" dirty="0" smtClean="0">
                <a:cs typeface="AL-Mohanad Bold" pitchFamily="2" charset="-78"/>
              </a:rPr>
              <a:t>     </a:t>
            </a:r>
            <a:r>
              <a:rPr lang="ar-DZ" sz="3600" dirty="0" smtClean="0">
                <a:cs typeface="AL-Mohanad Bold" pitchFamily="2" charset="-78"/>
              </a:rPr>
              <a:t>موسوعة </a:t>
            </a:r>
            <a:r>
              <a:rPr lang="ar-DZ" sz="3600" dirty="0">
                <a:cs typeface="AL-Mohanad Bold" pitchFamily="2" charset="-78"/>
              </a:rPr>
              <a:t>شاملة للمقالات المنشورة في مجلة " إدارة " من خلال إعداد </a:t>
            </a:r>
            <a:r>
              <a:rPr lang="ar-DZ" sz="3600" dirty="0" smtClean="0">
                <a:cs typeface="AL-Mohanad Bold" pitchFamily="2" charset="-78"/>
              </a:rPr>
              <a:t>ثلاث (3) فهارس </a:t>
            </a:r>
            <a:r>
              <a:rPr lang="ar-DZ" sz="3600" dirty="0">
                <a:cs typeface="AL-Mohanad Bold" pitchFamily="2" charset="-78"/>
              </a:rPr>
              <a:t>لعشر سنوات باللغتين العربية والفرنسية : </a:t>
            </a:r>
            <a:endParaRPr lang="ar-DZ" sz="3600" dirty="0" smtClean="0">
              <a:cs typeface="AL-Mohanad Bold" pitchFamily="2" charset="-78"/>
            </a:endParaRPr>
          </a:p>
          <a:p>
            <a:pPr algn="r"/>
            <a:r>
              <a:rPr lang="ar-DZ" sz="3600" dirty="0" smtClean="0">
                <a:cs typeface="AL-Mohanad Bold" pitchFamily="2" charset="-78"/>
              </a:rPr>
              <a:t>الأول </a:t>
            </a:r>
            <a:r>
              <a:rPr lang="ar-DZ" sz="3600" dirty="0">
                <a:cs typeface="AL-Mohanad Bold" pitchFamily="2" charset="-78"/>
              </a:rPr>
              <a:t>: فهــرس العشر سنوات 1991-2000 ، والثاني : فهرس العشر سنوات 2001- 2010 </a:t>
            </a:r>
            <a:r>
              <a:rPr lang="ar-DZ" sz="3600" dirty="0" smtClean="0">
                <a:cs typeface="AL-Mohanad Bold" pitchFamily="2" charset="-78"/>
              </a:rPr>
              <a:t>و </a:t>
            </a:r>
            <a:r>
              <a:rPr lang="ar-DZ" sz="3600" dirty="0">
                <a:cs typeface="AL-Mohanad Bold" pitchFamily="2" charset="-78"/>
              </a:rPr>
              <a:t>الثالث : فهــرس العشر سنوات </a:t>
            </a:r>
            <a:r>
              <a:rPr lang="ar-DZ" sz="3600" dirty="0" smtClean="0">
                <a:cs typeface="AL-Mohanad Bold" pitchFamily="2" charset="-78"/>
              </a:rPr>
              <a:t>2011-2020</a:t>
            </a:r>
            <a:endParaRPr lang="ar-DZ" sz="3600" dirty="0" smtClean="0">
              <a:cs typeface="AL-Mohanad Bold" pitchFamily="2" charset="-78"/>
            </a:endParaRPr>
          </a:p>
          <a:p>
            <a:pPr algn="r"/>
            <a:r>
              <a:rPr lang="ar-DZ" sz="3600" dirty="0" smtClean="0">
                <a:cs typeface="AL-Mohanad Bold" pitchFamily="2" charset="-78"/>
              </a:rPr>
              <a:t>يتكون </a:t>
            </a:r>
            <a:r>
              <a:rPr lang="ar-DZ" sz="3600" dirty="0">
                <a:cs typeface="AL-Mohanad Bold" pitchFamily="2" charset="-78"/>
              </a:rPr>
              <a:t>كل منهما من </a:t>
            </a:r>
            <a:r>
              <a:rPr lang="ar-DZ" sz="3600" dirty="0" err="1">
                <a:cs typeface="AL-Mohanad Bold" pitchFamily="2" charset="-78"/>
              </a:rPr>
              <a:t>جزئين</a:t>
            </a:r>
            <a:r>
              <a:rPr lang="ar-DZ" sz="3600" dirty="0">
                <a:cs typeface="AL-Mohanad Bold" pitchFamily="2" charset="-78"/>
              </a:rPr>
              <a:t> : 1- فهرس للمؤلفين، 2 - فهرس للمواضيع.</a:t>
            </a:r>
            <a:endParaRPr lang="fr-FR" sz="3600" dirty="0">
              <a:cs typeface="AL-Mohanad Bold" pitchFamily="2" charset="-78"/>
            </a:endParaRPr>
          </a:p>
          <a:p>
            <a:endParaRPr lang="fr-FR" dirty="0"/>
          </a:p>
        </p:txBody>
      </p:sp>
    </p:spTree>
    <p:extLst>
      <p:ext uri="{BB962C8B-B14F-4D97-AF65-F5344CB8AC3E}">
        <p14:creationId xmlns:p14="http://schemas.microsoft.com/office/powerpoint/2010/main" val="288616995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684212" y="685800"/>
            <a:ext cx="11296506" cy="3615267"/>
          </a:xfrm>
        </p:spPr>
        <p:txBody>
          <a:bodyPr/>
          <a:lstStyle/>
          <a:p>
            <a:pPr algn="r" rtl="1"/>
            <a:r>
              <a:rPr lang="ar-DZ" sz="3600" b="1" dirty="0">
                <a:solidFill>
                  <a:schemeClr val="accent6"/>
                </a:solidFill>
                <a:cs typeface="AL-Mohanad Bold" pitchFamily="2" charset="-78"/>
              </a:rPr>
              <a:t>* </a:t>
            </a:r>
            <a:r>
              <a:rPr lang="ar-DZ" sz="3600" b="1" u="sng" dirty="0">
                <a:solidFill>
                  <a:schemeClr val="accent6"/>
                </a:solidFill>
                <a:cs typeface="AL-Mohanad Bold" pitchFamily="2" charset="-78"/>
              </a:rPr>
              <a:t>الثاني : مكتب المنشورات</a:t>
            </a:r>
            <a:endParaRPr lang="fr-FR" sz="3600" dirty="0">
              <a:solidFill>
                <a:schemeClr val="accent6"/>
              </a:solidFill>
              <a:cs typeface="AL-Mohanad Bold" pitchFamily="2" charset="-78"/>
            </a:endParaRPr>
          </a:p>
          <a:p>
            <a:pPr algn="r" rtl="1"/>
            <a:endParaRPr lang="ar-DZ" sz="3600" dirty="0" smtClean="0">
              <a:cs typeface="AL-Mohanad Bold" pitchFamily="2" charset="-78"/>
            </a:endParaRPr>
          </a:p>
          <a:p>
            <a:pPr algn="r" rtl="1"/>
            <a:r>
              <a:rPr lang="ar-DZ" sz="4400" dirty="0" smtClean="0">
                <a:cs typeface="AL-Mohanad Bold" pitchFamily="2" charset="-78"/>
              </a:rPr>
              <a:t>أهم </a:t>
            </a:r>
            <a:r>
              <a:rPr lang="ar-DZ" sz="4400" dirty="0">
                <a:cs typeface="AL-Mohanad Bold" pitchFamily="2" charset="-78"/>
              </a:rPr>
              <a:t>إصدارته حاليا تتمثل في مجلة </a:t>
            </a:r>
            <a:r>
              <a:rPr lang="ar-DZ" sz="4400" dirty="0">
                <a:solidFill>
                  <a:srgbClr val="FFFF00"/>
                </a:solidFill>
                <a:cs typeface="AL-Mohanad Bold" pitchFamily="2" charset="-78"/>
              </a:rPr>
              <a:t>"إدارة"</a:t>
            </a:r>
            <a:r>
              <a:rPr lang="ar-DZ" sz="4400" dirty="0">
                <a:cs typeface="AL-Mohanad Bold" pitchFamily="2" charset="-78"/>
              </a:rPr>
              <a:t>.</a:t>
            </a:r>
            <a:endParaRPr lang="fr-FR" sz="4400" dirty="0">
              <a:cs typeface="AL-Mohanad Bold" pitchFamily="2" charset="-78"/>
            </a:endParaRPr>
          </a:p>
          <a:p>
            <a:endParaRPr lang="fr-FR" dirty="0"/>
          </a:p>
        </p:txBody>
      </p:sp>
    </p:spTree>
    <p:extLst>
      <p:ext uri="{BB962C8B-B14F-4D97-AF65-F5344CB8AC3E}">
        <p14:creationId xmlns:p14="http://schemas.microsoft.com/office/powerpoint/2010/main" val="380815288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Espace réservé du contenu 2"/>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278082" y="394855"/>
            <a:ext cx="9653154" cy="6026727"/>
          </a:xfrm>
        </p:spPr>
      </p:pic>
    </p:spTree>
    <p:extLst>
      <p:ext uri="{BB962C8B-B14F-4D97-AF65-F5344CB8AC3E}">
        <p14:creationId xmlns:p14="http://schemas.microsoft.com/office/powerpoint/2010/main" val="113881717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684212" y="135082"/>
            <a:ext cx="11275724" cy="6265718"/>
          </a:xfrm>
          <a:solidFill>
            <a:schemeClr val="tx2"/>
          </a:solidFill>
        </p:spPr>
        <p:txBody>
          <a:bodyPr>
            <a:noAutofit/>
          </a:bodyPr>
          <a:lstStyle/>
          <a:p>
            <a:pPr algn="r" rtl="1"/>
            <a:r>
              <a:rPr lang="ar-SA" sz="3200" b="1" dirty="0">
                <a:solidFill>
                  <a:srgbClr val="FFFF00"/>
                </a:solidFill>
                <a:cs typeface="AL-Mohanad Bold" pitchFamily="2" charset="-78"/>
              </a:rPr>
              <a:t>نبذة عن المجلة</a:t>
            </a:r>
            <a:endParaRPr lang="fr-FR" sz="3200" dirty="0">
              <a:solidFill>
                <a:srgbClr val="FFFF00"/>
              </a:solidFill>
              <a:cs typeface="AL-Mohanad Bold" pitchFamily="2" charset="-78"/>
            </a:endParaRPr>
          </a:p>
          <a:p>
            <a:pPr algn="r" rtl="1"/>
            <a:r>
              <a:rPr lang="ar-DZ" sz="2800" dirty="0">
                <a:cs typeface="AL-Mohanad Bold" pitchFamily="2" charset="-78"/>
              </a:rPr>
              <a:t>	</a:t>
            </a:r>
            <a:r>
              <a:rPr lang="ar-DZ" sz="3600" dirty="0">
                <a:cs typeface="AL-Mohanad Bold" pitchFamily="2" charset="-78"/>
              </a:rPr>
              <a:t>تصدر مجلة </a:t>
            </a:r>
            <a:r>
              <a:rPr lang="ar-DZ" sz="3600" b="1" dirty="0">
                <a:cs typeface="AL-Mohanad Bold" pitchFamily="2" charset="-78"/>
              </a:rPr>
              <a:t>"إدارة"</a:t>
            </a:r>
            <a:r>
              <a:rPr lang="ar-DZ" sz="3600" dirty="0">
                <a:cs typeface="AL-Mohanad Bold" pitchFamily="2" charset="-78"/>
              </a:rPr>
              <a:t> عن مركز التوثيق والبحث والخبرة، وهي مجلة </a:t>
            </a:r>
            <a:r>
              <a:rPr lang="ar-DZ" sz="3600" dirty="0" smtClean="0">
                <a:cs typeface="AL-Mohanad Bold" pitchFamily="2" charset="-78"/>
              </a:rPr>
              <a:t>علمية سداسية </a:t>
            </a:r>
            <a:r>
              <a:rPr lang="ar-DZ" sz="3600" dirty="0">
                <a:cs typeface="AL-Mohanad Bold" pitchFamily="2" charset="-78"/>
              </a:rPr>
              <a:t>(تصدر مرتين في السنة)، </a:t>
            </a:r>
            <a:r>
              <a:rPr lang="ar-DZ" sz="3600" b="1" dirty="0">
                <a:solidFill>
                  <a:schemeClr val="tx1"/>
                </a:solidFill>
                <a:cs typeface="AL-Mohanad Bold" pitchFamily="2" charset="-78"/>
              </a:rPr>
              <a:t>تأسست سنة 1991</a:t>
            </a:r>
            <a:r>
              <a:rPr lang="ar-DZ" sz="3600" dirty="0">
                <a:solidFill>
                  <a:schemeClr val="tx1"/>
                </a:solidFill>
                <a:cs typeface="AL-Mohanad Bold" pitchFamily="2" charset="-78"/>
              </a:rPr>
              <a:t> </a:t>
            </a:r>
            <a:r>
              <a:rPr lang="ar-DZ" sz="3600" dirty="0">
                <a:cs typeface="AL-Mohanad Bold" pitchFamily="2" charset="-78"/>
              </a:rPr>
              <a:t>وقد أعقبت نشرة مركز التوثيق والبحوث الإدارية.</a:t>
            </a:r>
            <a:endParaRPr lang="fr-FR" sz="3600" dirty="0">
              <a:cs typeface="AL-Mohanad Bold" pitchFamily="2" charset="-78"/>
            </a:endParaRPr>
          </a:p>
          <a:p>
            <a:pPr algn="r" rtl="1"/>
            <a:endParaRPr lang="ar-DZ" sz="3600" dirty="0" smtClean="0">
              <a:cs typeface="AL-Mohanad Bold" pitchFamily="2" charset="-78"/>
            </a:endParaRPr>
          </a:p>
          <a:p>
            <a:pPr algn="r" rtl="1"/>
            <a:r>
              <a:rPr lang="ar-DZ" sz="3600" dirty="0" smtClean="0">
                <a:cs typeface="AL-Mohanad Bold" pitchFamily="2" charset="-78"/>
              </a:rPr>
              <a:t>تعنى </a:t>
            </a:r>
            <a:r>
              <a:rPr lang="ar-DZ" sz="3600" dirty="0">
                <a:cs typeface="AL-Mohanad Bold" pitchFamily="2" charset="-78"/>
              </a:rPr>
              <a:t>المجلة بنشر المقالات باللغات الثلاث : </a:t>
            </a:r>
            <a:r>
              <a:rPr lang="ar-DZ" sz="3600" b="1" dirty="0">
                <a:solidFill>
                  <a:schemeClr val="accent2">
                    <a:lumMod val="40000"/>
                    <a:lumOff val="60000"/>
                  </a:schemeClr>
                </a:solidFill>
                <a:cs typeface="AL-Mohanad Bold" pitchFamily="2" charset="-78"/>
              </a:rPr>
              <a:t>العربية والفرنسية والإنجليزية </a:t>
            </a:r>
            <a:r>
              <a:rPr lang="ar-DZ" sz="3600" dirty="0">
                <a:cs typeface="AL-Mohanad Bold" pitchFamily="2" charset="-78"/>
              </a:rPr>
              <a:t>للأساتذة الباحثين، الأساتذة، </a:t>
            </a:r>
            <a:r>
              <a:rPr lang="ar-DZ" sz="3600" dirty="0" smtClean="0">
                <a:cs typeface="AL-Mohanad Bold" pitchFamily="2" charset="-78"/>
              </a:rPr>
              <a:t>إطارات المؤسسات </a:t>
            </a:r>
            <a:r>
              <a:rPr lang="ar-DZ" sz="3600" dirty="0">
                <a:cs typeface="AL-Mohanad Bold" pitchFamily="2" charset="-78"/>
              </a:rPr>
              <a:t>العمومية الوطنية والأجنبية في ميادين ذات صلة بالإدارة والمؤسسات العمومية .</a:t>
            </a:r>
            <a:endParaRPr lang="fr-FR" sz="3600" dirty="0">
              <a:cs typeface="AL-Mohanad Bold" pitchFamily="2" charset="-78"/>
            </a:endParaRPr>
          </a:p>
          <a:p>
            <a:pPr algn="r"/>
            <a:endParaRPr lang="fr-FR" sz="2800" dirty="0">
              <a:cs typeface="AL-Mohanad Bold" pitchFamily="2" charset="-78"/>
            </a:endParaRPr>
          </a:p>
        </p:txBody>
      </p:sp>
    </p:spTree>
    <p:extLst>
      <p:ext uri="{BB962C8B-B14F-4D97-AF65-F5344CB8AC3E}">
        <p14:creationId xmlns:p14="http://schemas.microsoft.com/office/powerpoint/2010/main" val="274558064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684211" y="0"/>
            <a:ext cx="11234161" cy="6858000"/>
          </a:xfrm>
        </p:spPr>
        <p:txBody>
          <a:bodyPr>
            <a:noAutofit/>
          </a:bodyPr>
          <a:lstStyle/>
          <a:p>
            <a:pPr algn="r" rtl="1"/>
            <a:r>
              <a:rPr lang="ar-SA" sz="2800" b="1" dirty="0">
                <a:solidFill>
                  <a:schemeClr val="accent6"/>
                </a:solidFill>
                <a:cs typeface="AL-Mohanad Bold" pitchFamily="2" charset="-78"/>
              </a:rPr>
              <a:t>مجالات اختصاص المجلة</a:t>
            </a:r>
            <a:endParaRPr lang="fr-FR" sz="2800" dirty="0">
              <a:solidFill>
                <a:schemeClr val="accent6"/>
              </a:solidFill>
              <a:cs typeface="AL-Mohanad Bold" pitchFamily="2" charset="-78"/>
            </a:endParaRPr>
          </a:p>
          <a:p>
            <a:pPr algn="r" rtl="1"/>
            <a:r>
              <a:rPr lang="ar-SA" sz="2400" dirty="0">
                <a:cs typeface="AL-Mohanad Bold" pitchFamily="2" charset="-78"/>
              </a:rPr>
              <a:t>تنشر المجلة المساهمات العلمية الأصلية، التي لم تكن محل نشر مسبق في فضاءات علمية أخرى في مجالات الإدارة العمومية:</a:t>
            </a:r>
            <a:endParaRPr lang="fr-FR" sz="2400" dirty="0">
              <a:cs typeface="AL-Mohanad Bold" pitchFamily="2" charset="-78"/>
            </a:endParaRPr>
          </a:p>
          <a:p>
            <a:pPr algn="r" rtl="1"/>
            <a:r>
              <a:rPr lang="ar-DZ" sz="2800" dirty="0">
                <a:solidFill>
                  <a:srgbClr val="FFFF00"/>
                </a:solidFill>
                <a:cs typeface="AL-Mohanad Bold" pitchFamily="2" charset="-78"/>
              </a:rPr>
              <a:t>- </a:t>
            </a:r>
            <a:r>
              <a:rPr lang="ar-SA" sz="2800" dirty="0" err="1">
                <a:solidFill>
                  <a:srgbClr val="FFFF00"/>
                </a:solidFill>
                <a:cs typeface="AL-Mohanad Bold" pitchFamily="2" charset="-78"/>
              </a:rPr>
              <a:t>المناجمنت</a:t>
            </a:r>
            <a:r>
              <a:rPr lang="ar-SA" sz="2800" dirty="0">
                <a:solidFill>
                  <a:srgbClr val="FFFF00"/>
                </a:solidFill>
                <a:cs typeface="AL-Mohanad Bold" pitchFamily="2" charset="-78"/>
              </a:rPr>
              <a:t> العمومي؛</a:t>
            </a:r>
            <a:endParaRPr lang="fr-FR" sz="2800" dirty="0">
              <a:solidFill>
                <a:srgbClr val="FFFF00"/>
              </a:solidFill>
              <a:cs typeface="AL-Mohanad Bold" pitchFamily="2" charset="-78"/>
            </a:endParaRPr>
          </a:p>
          <a:p>
            <a:pPr algn="r" rtl="1"/>
            <a:r>
              <a:rPr lang="ar-SA" sz="2800" dirty="0">
                <a:solidFill>
                  <a:srgbClr val="FFFF00"/>
                </a:solidFill>
                <a:cs typeface="AL-Mohanad Bold" pitchFamily="2" charset="-78"/>
              </a:rPr>
              <a:t>ـ الاقتصاد العمومي؛</a:t>
            </a:r>
            <a:endParaRPr lang="fr-FR" sz="2800" dirty="0">
              <a:solidFill>
                <a:srgbClr val="FFFF00"/>
              </a:solidFill>
              <a:cs typeface="AL-Mohanad Bold" pitchFamily="2" charset="-78"/>
            </a:endParaRPr>
          </a:p>
          <a:p>
            <a:pPr algn="r" rtl="1"/>
            <a:r>
              <a:rPr lang="ar-SA" sz="2800" dirty="0">
                <a:solidFill>
                  <a:srgbClr val="FFFF00"/>
                </a:solidFill>
                <a:cs typeface="AL-Mohanad Bold" pitchFamily="2" charset="-78"/>
              </a:rPr>
              <a:t>ـ العلوم الإدارية؛</a:t>
            </a:r>
            <a:endParaRPr lang="fr-FR" sz="2800" dirty="0">
              <a:solidFill>
                <a:srgbClr val="FFFF00"/>
              </a:solidFill>
              <a:cs typeface="AL-Mohanad Bold" pitchFamily="2" charset="-78"/>
            </a:endParaRPr>
          </a:p>
          <a:p>
            <a:pPr algn="r" rtl="1"/>
            <a:r>
              <a:rPr lang="ar-SA" sz="2800" dirty="0">
                <a:solidFill>
                  <a:srgbClr val="FFFF00"/>
                </a:solidFill>
                <a:cs typeface="AL-Mohanad Bold" pitchFamily="2" charset="-78"/>
              </a:rPr>
              <a:t>ـ </a:t>
            </a:r>
            <a:r>
              <a:rPr lang="ar-SA" sz="2800" dirty="0" err="1">
                <a:solidFill>
                  <a:srgbClr val="FFFF00"/>
                </a:solidFill>
                <a:cs typeface="AL-Mohanad Bold" pitchFamily="2" charset="-78"/>
              </a:rPr>
              <a:t>الحوكمة</a:t>
            </a:r>
            <a:r>
              <a:rPr lang="ar-SA" sz="2800" dirty="0">
                <a:solidFill>
                  <a:srgbClr val="FFFF00"/>
                </a:solidFill>
                <a:cs typeface="AL-Mohanad Bold" pitchFamily="2" charset="-78"/>
              </a:rPr>
              <a:t> العمومية؛</a:t>
            </a:r>
            <a:endParaRPr lang="fr-FR" sz="2800" dirty="0">
              <a:solidFill>
                <a:srgbClr val="FFFF00"/>
              </a:solidFill>
              <a:cs typeface="AL-Mohanad Bold" pitchFamily="2" charset="-78"/>
            </a:endParaRPr>
          </a:p>
          <a:p>
            <a:pPr algn="r" rtl="1"/>
            <a:r>
              <a:rPr lang="ar-SA" sz="2800" dirty="0">
                <a:solidFill>
                  <a:srgbClr val="FFFF00"/>
                </a:solidFill>
                <a:cs typeface="AL-Mohanad Bold" pitchFamily="2" charset="-78"/>
              </a:rPr>
              <a:t>ـ نظم المعلومات الإدارية؛</a:t>
            </a:r>
            <a:endParaRPr lang="fr-FR" sz="2800" dirty="0">
              <a:solidFill>
                <a:srgbClr val="FFFF00"/>
              </a:solidFill>
              <a:cs typeface="AL-Mohanad Bold" pitchFamily="2" charset="-78"/>
            </a:endParaRPr>
          </a:p>
          <a:p>
            <a:pPr algn="r" rtl="1"/>
            <a:r>
              <a:rPr lang="ar-SA" sz="2800" dirty="0">
                <a:solidFill>
                  <a:srgbClr val="FFFF00"/>
                </a:solidFill>
                <a:cs typeface="AL-Mohanad Bold" pitchFamily="2" charset="-78"/>
              </a:rPr>
              <a:t>ـ الاتصال المؤسساتي؛</a:t>
            </a:r>
            <a:endParaRPr lang="fr-FR" sz="2800" dirty="0">
              <a:solidFill>
                <a:srgbClr val="FFFF00"/>
              </a:solidFill>
              <a:cs typeface="AL-Mohanad Bold" pitchFamily="2" charset="-78"/>
            </a:endParaRPr>
          </a:p>
          <a:p>
            <a:pPr algn="r" rtl="1"/>
            <a:r>
              <a:rPr lang="ar-SA" sz="2800" dirty="0">
                <a:solidFill>
                  <a:srgbClr val="FFFF00"/>
                </a:solidFill>
                <a:cs typeface="AL-Mohanad Bold" pitchFamily="2" charset="-78"/>
              </a:rPr>
              <a:t>ـ علوم المنظمات؛</a:t>
            </a:r>
            <a:endParaRPr lang="fr-FR" sz="2800" dirty="0">
              <a:solidFill>
                <a:srgbClr val="FFFF00"/>
              </a:solidFill>
              <a:cs typeface="AL-Mohanad Bold" pitchFamily="2" charset="-78"/>
            </a:endParaRPr>
          </a:p>
          <a:p>
            <a:pPr algn="r" rtl="1"/>
            <a:r>
              <a:rPr lang="ar-SA" sz="2800" dirty="0">
                <a:solidFill>
                  <a:srgbClr val="FFFF00"/>
                </a:solidFill>
                <a:cs typeface="AL-Mohanad Bold" pitchFamily="2" charset="-78"/>
              </a:rPr>
              <a:t>ـ الحكومة والإدارة الالكترونية.</a:t>
            </a:r>
            <a:endParaRPr lang="fr-FR" sz="2800" dirty="0">
              <a:solidFill>
                <a:srgbClr val="FFFF00"/>
              </a:solidFill>
              <a:cs typeface="AL-Mohanad Bold" pitchFamily="2" charset="-78"/>
            </a:endParaRPr>
          </a:p>
          <a:p>
            <a:pPr algn="r"/>
            <a:endParaRPr lang="fr-FR" sz="2400" dirty="0">
              <a:cs typeface="AL-Mohanad Bold" pitchFamily="2" charset="-78"/>
            </a:endParaRPr>
          </a:p>
        </p:txBody>
      </p:sp>
    </p:spTree>
    <p:extLst>
      <p:ext uri="{BB962C8B-B14F-4D97-AF65-F5344CB8AC3E}">
        <p14:creationId xmlns:p14="http://schemas.microsoft.com/office/powerpoint/2010/main" val="235817094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684211" y="166255"/>
            <a:ext cx="11286115" cy="6431971"/>
          </a:xfrm>
        </p:spPr>
        <p:txBody>
          <a:bodyPr/>
          <a:lstStyle/>
          <a:p>
            <a:pPr algn="r" rtl="1"/>
            <a:r>
              <a:rPr lang="ar-DZ" sz="3600" dirty="0" smtClean="0">
                <a:solidFill>
                  <a:srgbClr val="FFFF00"/>
                </a:solidFill>
                <a:cs typeface="AL-Mohanad Bold" pitchFamily="2" charset="-78"/>
              </a:rPr>
              <a:t>تحتوي على عديد الأقسام منها :</a:t>
            </a:r>
            <a:endParaRPr lang="fr-FR" sz="3600" dirty="0">
              <a:solidFill>
                <a:srgbClr val="FFFF00"/>
              </a:solidFill>
              <a:cs typeface="AL-Mohanad Bold" pitchFamily="2" charset="-78"/>
            </a:endParaRPr>
          </a:p>
          <a:p>
            <a:pPr algn="r" rtl="1"/>
            <a:r>
              <a:rPr lang="ar-DZ" sz="3200" dirty="0" smtClean="0">
                <a:solidFill>
                  <a:schemeClr val="accent3">
                    <a:lumMod val="60000"/>
                    <a:lumOff val="40000"/>
                  </a:schemeClr>
                </a:solidFill>
                <a:cs typeface="AL-Mohanad Bold" pitchFamily="2" charset="-78"/>
              </a:rPr>
              <a:t>الدراسات : </a:t>
            </a:r>
            <a:r>
              <a:rPr lang="ar-DZ" sz="3200" dirty="0" smtClean="0">
                <a:solidFill>
                  <a:schemeClr val="accent5">
                    <a:lumMod val="40000"/>
                    <a:lumOff val="60000"/>
                  </a:schemeClr>
                </a:solidFill>
                <a:cs typeface="AL-Mohanad Bold" pitchFamily="2" charset="-78"/>
              </a:rPr>
              <a:t>ا</a:t>
            </a:r>
            <a:r>
              <a:rPr lang="ar-SA" sz="3200" dirty="0" smtClean="0">
                <a:solidFill>
                  <a:schemeClr val="accent5">
                    <a:lumMod val="40000"/>
                    <a:lumOff val="60000"/>
                  </a:schemeClr>
                </a:solidFill>
                <a:cs typeface="AL-Mohanad Bold" pitchFamily="2" charset="-78"/>
              </a:rPr>
              <a:t>لمساهمات </a:t>
            </a:r>
            <a:r>
              <a:rPr lang="ar-SA" sz="3200" dirty="0">
                <a:solidFill>
                  <a:schemeClr val="accent5">
                    <a:lumMod val="40000"/>
                    <a:lumOff val="60000"/>
                  </a:schemeClr>
                </a:solidFill>
                <a:cs typeface="AL-Mohanad Bold" pitchFamily="2" charset="-78"/>
              </a:rPr>
              <a:t>العلمية </a:t>
            </a:r>
            <a:r>
              <a:rPr lang="ar-DZ" sz="3200" dirty="0" smtClean="0">
                <a:solidFill>
                  <a:schemeClr val="accent5">
                    <a:lumMod val="40000"/>
                    <a:lumOff val="60000"/>
                  </a:schemeClr>
                </a:solidFill>
                <a:cs typeface="AL-Mohanad Bold" pitchFamily="2" charset="-78"/>
              </a:rPr>
              <a:t>على شكل</a:t>
            </a:r>
            <a:r>
              <a:rPr lang="ar-SA" sz="3200" dirty="0" smtClean="0">
                <a:solidFill>
                  <a:schemeClr val="accent5">
                    <a:lumMod val="40000"/>
                    <a:lumOff val="60000"/>
                  </a:schemeClr>
                </a:solidFill>
                <a:cs typeface="AL-Mohanad Bold" pitchFamily="2" charset="-78"/>
              </a:rPr>
              <a:t>: </a:t>
            </a:r>
            <a:r>
              <a:rPr lang="ar-SA" sz="3200" dirty="0">
                <a:solidFill>
                  <a:schemeClr val="accent5">
                    <a:lumMod val="40000"/>
                    <a:lumOff val="60000"/>
                  </a:schemeClr>
                </a:solidFill>
                <a:cs typeface="AL-Mohanad Bold" pitchFamily="2" charset="-78"/>
              </a:rPr>
              <a:t>دراسات مرجعية، دراسات مقارنة بين خبرات ميدانية، دراسة حالة، </a:t>
            </a:r>
            <a:r>
              <a:rPr lang="ar-DZ" sz="3200" dirty="0" smtClean="0">
                <a:solidFill>
                  <a:schemeClr val="accent5">
                    <a:lumMod val="40000"/>
                    <a:lumOff val="60000"/>
                  </a:schemeClr>
                </a:solidFill>
                <a:cs typeface="AL-Mohanad Bold" pitchFamily="2" charset="-78"/>
              </a:rPr>
              <a:t>مداخلات، </a:t>
            </a:r>
            <a:r>
              <a:rPr lang="ar-SA" sz="3200" dirty="0" smtClean="0">
                <a:solidFill>
                  <a:schemeClr val="accent5">
                    <a:lumMod val="40000"/>
                    <a:lumOff val="60000"/>
                  </a:schemeClr>
                </a:solidFill>
                <a:cs typeface="AL-Mohanad Bold" pitchFamily="2" charset="-78"/>
              </a:rPr>
              <a:t>قراءات</a:t>
            </a:r>
            <a:r>
              <a:rPr lang="ar-SA" sz="3200" dirty="0">
                <a:solidFill>
                  <a:schemeClr val="accent5">
                    <a:lumMod val="40000"/>
                    <a:lumOff val="60000"/>
                  </a:schemeClr>
                </a:solidFill>
                <a:cs typeface="AL-Mohanad Bold" pitchFamily="2" charset="-78"/>
              </a:rPr>
              <a:t>، تعليقات على قرارات المحاكم </a:t>
            </a:r>
            <a:r>
              <a:rPr lang="ar-SA" sz="3200" dirty="0" smtClean="0">
                <a:solidFill>
                  <a:schemeClr val="accent5">
                    <a:lumMod val="40000"/>
                    <a:lumOff val="60000"/>
                  </a:schemeClr>
                </a:solidFill>
                <a:cs typeface="AL-Mohanad Bold" pitchFamily="2" charset="-78"/>
              </a:rPr>
              <a:t>الإدارية</a:t>
            </a:r>
            <a:r>
              <a:rPr lang="ar-DZ" sz="3200" dirty="0" smtClean="0">
                <a:solidFill>
                  <a:schemeClr val="accent5">
                    <a:lumMod val="40000"/>
                    <a:lumOff val="60000"/>
                  </a:schemeClr>
                </a:solidFill>
                <a:cs typeface="AL-Mohanad Bold" pitchFamily="2" charset="-78"/>
              </a:rPr>
              <a:t> و </a:t>
            </a:r>
            <a:r>
              <a:rPr lang="ar-SA" sz="3200" dirty="0" smtClean="0">
                <a:solidFill>
                  <a:schemeClr val="accent5">
                    <a:lumMod val="40000"/>
                    <a:lumOff val="60000"/>
                  </a:schemeClr>
                </a:solidFill>
                <a:cs typeface="AL-Mohanad Bold" pitchFamily="2" charset="-78"/>
              </a:rPr>
              <a:t>آراء </a:t>
            </a:r>
            <a:r>
              <a:rPr lang="ar-SA" sz="3200" dirty="0">
                <a:solidFill>
                  <a:schemeClr val="accent5">
                    <a:lumMod val="40000"/>
                    <a:lumOff val="60000"/>
                  </a:schemeClr>
                </a:solidFill>
                <a:cs typeface="AL-Mohanad Bold" pitchFamily="2" charset="-78"/>
              </a:rPr>
              <a:t>وقرارات المجلس الدستوري.</a:t>
            </a:r>
            <a:endParaRPr lang="ar-DZ" sz="3200" dirty="0" smtClean="0">
              <a:solidFill>
                <a:schemeClr val="accent5">
                  <a:lumMod val="40000"/>
                  <a:lumOff val="60000"/>
                </a:schemeClr>
              </a:solidFill>
              <a:cs typeface="AL-Mohanad Bold" pitchFamily="2" charset="-78"/>
            </a:endParaRPr>
          </a:p>
          <a:p>
            <a:pPr algn="r" rtl="1"/>
            <a:r>
              <a:rPr lang="ar-DZ" sz="3200" dirty="0" smtClean="0">
                <a:solidFill>
                  <a:schemeClr val="accent3">
                    <a:lumMod val="60000"/>
                    <a:lumOff val="40000"/>
                  </a:schemeClr>
                </a:solidFill>
                <a:cs typeface="AL-Mohanad Bold" pitchFamily="2" charset="-78"/>
              </a:rPr>
              <a:t>- الأحداث القانونية : </a:t>
            </a:r>
            <a:r>
              <a:rPr lang="ar-DZ" sz="3200" dirty="0" smtClean="0">
                <a:solidFill>
                  <a:schemeClr val="accent5">
                    <a:lumMod val="40000"/>
                    <a:lumOff val="60000"/>
                  </a:schemeClr>
                </a:solidFill>
                <a:cs typeface="AL-Mohanad Bold" pitchFamily="2" charset="-78"/>
              </a:rPr>
              <a:t>عناوين مراجع منتقاة للنصوص القانونية الصادرة في الجريدة الرسمية للجمهورية الجزائرية خلال كل سداسي من السنة، الخاصة بتنظيم الإدارة الجزائرية وفق تصنيف خاص.</a:t>
            </a:r>
            <a:endParaRPr lang="ar-DZ" sz="3200" dirty="0" smtClean="0">
              <a:solidFill>
                <a:schemeClr val="accent3">
                  <a:lumMod val="60000"/>
                  <a:lumOff val="40000"/>
                </a:schemeClr>
              </a:solidFill>
              <a:cs typeface="AL-Mohanad Bold" pitchFamily="2" charset="-78"/>
            </a:endParaRPr>
          </a:p>
          <a:p>
            <a:pPr algn="r" rtl="1"/>
            <a:r>
              <a:rPr lang="ar-DZ" sz="3200" dirty="0" smtClean="0">
                <a:solidFill>
                  <a:schemeClr val="accent3">
                    <a:lumMod val="60000"/>
                    <a:lumOff val="40000"/>
                  </a:schemeClr>
                </a:solidFill>
                <a:cs typeface="AL-Mohanad Bold" pitchFamily="2" charset="-78"/>
              </a:rPr>
              <a:t>  - المعلومات الببليوغرافية</a:t>
            </a:r>
            <a:r>
              <a:rPr lang="ar-DZ" sz="3200" dirty="0" smtClean="0">
                <a:solidFill>
                  <a:schemeClr val="accent3">
                    <a:lumMod val="60000"/>
                    <a:lumOff val="40000"/>
                  </a:schemeClr>
                </a:solidFill>
              </a:rPr>
              <a:t> </a:t>
            </a:r>
            <a:r>
              <a:rPr lang="ar-DZ" sz="3200" dirty="0" smtClean="0">
                <a:solidFill>
                  <a:schemeClr val="accent3">
                    <a:lumMod val="60000"/>
                    <a:lumOff val="40000"/>
                  </a:schemeClr>
                </a:solidFill>
                <a:cs typeface="AL-Mohanad Bold" pitchFamily="2" charset="-78"/>
              </a:rPr>
              <a:t>: </a:t>
            </a:r>
            <a:r>
              <a:rPr lang="ar-DZ" sz="3200" dirty="0" smtClean="0">
                <a:solidFill>
                  <a:schemeClr val="accent5">
                    <a:lumMod val="40000"/>
                    <a:lumOff val="60000"/>
                  </a:schemeClr>
                </a:solidFill>
                <a:cs typeface="AL-Mohanad Bold" pitchFamily="2" charset="-78"/>
              </a:rPr>
              <a:t>الاقتناءات الجديدة لمكتبة المدرسة من كتب </a:t>
            </a:r>
            <a:r>
              <a:rPr lang="ar-DZ" sz="3200" smtClean="0">
                <a:solidFill>
                  <a:schemeClr val="accent5">
                    <a:lumMod val="40000"/>
                    <a:lumOff val="60000"/>
                  </a:schemeClr>
                </a:solidFill>
                <a:cs typeface="AL-Mohanad Bold" pitchFamily="2" charset="-78"/>
              </a:rPr>
              <a:t>و دوريات</a:t>
            </a:r>
            <a:endParaRPr lang="fr-FR" dirty="0">
              <a:solidFill>
                <a:schemeClr val="accent5">
                  <a:lumMod val="40000"/>
                  <a:lumOff val="60000"/>
                </a:schemeClr>
              </a:solidFill>
            </a:endParaRPr>
          </a:p>
        </p:txBody>
      </p:sp>
    </p:spTree>
    <p:extLst>
      <p:ext uri="{BB962C8B-B14F-4D97-AF65-F5344CB8AC3E}">
        <p14:creationId xmlns:p14="http://schemas.microsoft.com/office/powerpoint/2010/main" val="698014666"/>
      </p:ext>
    </p:extLst>
  </p:cSld>
  <p:clrMapOvr>
    <a:masterClrMapping/>
  </p:clrMapOvr>
  <p:timing>
    <p:tnLst>
      <p:par>
        <p:cTn id="1" dur="indefinite" restart="never" nodeType="tmRoot"/>
      </p:par>
    </p:tnLst>
  </p:timing>
</p:sld>
</file>

<file path=ppt/theme/theme1.xml><?xml version="1.0" encoding="utf-8"?>
<a:theme xmlns:a="http://schemas.openxmlformats.org/drawingml/2006/main" name="Secteur">
  <a:themeElements>
    <a:clrScheme name="Slice">
      <a:dk1>
        <a:sysClr val="windowText" lastClr="000000"/>
      </a:dk1>
      <a:lt1>
        <a:sysClr val="window" lastClr="FFFFFF"/>
      </a:lt1>
      <a:dk2>
        <a:srgbClr val="146194"/>
      </a:dk2>
      <a:lt2>
        <a:srgbClr val="76DBF4"/>
      </a:lt2>
      <a:accent1>
        <a:srgbClr val="052F61"/>
      </a:accent1>
      <a:accent2>
        <a:srgbClr val="A50E82"/>
      </a:accent2>
      <a:accent3>
        <a:srgbClr val="14967C"/>
      </a:accent3>
      <a:accent4>
        <a:srgbClr val="6A9E1F"/>
      </a:accent4>
      <a:accent5>
        <a:srgbClr val="E87D37"/>
      </a:accent5>
      <a:accent6>
        <a:srgbClr val="C62324"/>
      </a:accent6>
      <a:hlink>
        <a:srgbClr val="0D2E46"/>
      </a:hlink>
      <a:folHlink>
        <a:srgbClr val="356A95"/>
      </a:folHlink>
    </a:clrScheme>
    <a:fontScheme name="Slice">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Slice">
      <a:fillStyleLst>
        <a:solidFill>
          <a:schemeClr val="phClr"/>
        </a:solidFill>
        <a:gradFill rotWithShape="1">
          <a:gsLst>
            <a:gs pos="0">
              <a:schemeClr val="phClr">
                <a:tint val="62000"/>
                <a:hueMod val="94000"/>
                <a:satMod val="140000"/>
                <a:lumMod val="110000"/>
              </a:schemeClr>
            </a:gs>
            <a:gs pos="100000">
              <a:schemeClr val="phClr">
                <a:tint val="84000"/>
                <a:satMod val="160000"/>
              </a:schemeClr>
            </a:gs>
          </a:gsLst>
          <a:lin ang="5400000" scaled="0"/>
        </a:gradFill>
        <a:gradFill rotWithShape="1">
          <a:gsLst>
            <a:gs pos="0">
              <a:schemeClr val="phClr">
                <a:tint val="98000"/>
                <a:hueMod val="94000"/>
                <a:satMod val="130000"/>
                <a:lumMod val="128000"/>
              </a:schemeClr>
            </a:gs>
            <a:gs pos="100000">
              <a:schemeClr val="phClr">
                <a:shade val="94000"/>
                <a:lumMod val="88000"/>
              </a:schemeClr>
            </a:gs>
          </a:gsLst>
          <a:lin ang="5400000" scaled="0"/>
        </a:gradFill>
      </a:fillStyleLst>
      <a:lnStyleLst>
        <a:ln w="9525" cap="rnd" cmpd="sng" algn="ctr">
          <a:solidFill>
            <a:schemeClr val="phClr">
              <a:tint val="76000"/>
              <a:alpha val="60000"/>
              <a:hueMod val="94000"/>
            </a:schemeClr>
          </a:solidFill>
          <a:prstDash val="solid"/>
        </a:ln>
        <a:ln w="15875" cap="rnd" cmpd="sng" algn="ctr">
          <a:solidFill>
            <a:schemeClr val="phClr">
              <a:hueMod val="94000"/>
            </a:schemeClr>
          </a:solidFill>
          <a:prstDash val="solid"/>
        </a:ln>
        <a:ln w="28575" cap="rnd"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a:effectStyle>
      </a:effectStyleLst>
      <a:bgFillStyleLst>
        <a:solidFill>
          <a:schemeClr val="phClr"/>
        </a:solidFill>
        <a:gradFill rotWithShape="1">
          <a:gsLst>
            <a:gs pos="10000">
              <a:schemeClr val="phClr">
                <a:tint val="97000"/>
                <a:hueMod val="92000"/>
                <a:satMod val="169000"/>
                <a:lumMod val="164000"/>
              </a:schemeClr>
            </a:gs>
            <a:gs pos="100000">
              <a:schemeClr val="phClr">
                <a:shade val="96000"/>
                <a:satMod val="120000"/>
                <a:lumMod val="90000"/>
              </a:schemeClr>
            </a:gs>
          </a:gsLst>
          <a:lin ang="6120000" scaled="1"/>
        </a:gradFill>
        <a:gradFill rotWithShape="1">
          <a:gsLst>
            <a:gs pos="0">
              <a:schemeClr val="phClr">
                <a:tint val="97000"/>
                <a:hueMod val="92000"/>
                <a:satMod val="169000"/>
                <a:lumMod val="164000"/>
              </a:schemeClr>
            </a:gs>
            <a:gs pos="100000">
              <a:schemeClr val="phClr">
                <a:shade val="96000"/>
                <a:satMod val="120000"/>
                <a:lumMod val="90000"/>
              </a:schemeClr>
            </a:gs>
          </a:gsLst>
          <a:path path="circle">
            <a:fillToRect b="100000"/>
          </a:path>
        </a:gradFill>
      </a:bgFillStyleLst>
    </a:fmtScheme>
  </a:themeElements>
  <a:objectDefaults/>
  <a:extraClrSchemeLst/>
  <a:extLst>
    <a:ext uri="{05A4C25C-085E-4340-85A3-A5531E510DB2}">
      <thm15:themeFamily xmlns:thm15="http://schemas.microsoft.com/office/thememl/2012/main" name="Slice" id="{0507925B-6AC9-4358-8E18-C330545D08F8}" vid="{13FEC7C6-62A9-40C4-99D2-581AACACAA2F}"/>
    </a:ext>
  </a:extLst>
</a:theme>
</file>

<file path=docProps/app.xml><?xml version="1.0" encoding="utf-8"?>
<Properties xmlns="http://schemas.openxmlformats.org/officeDocument/2006/extended-properties" xmlns:vt="http://schemas.openxmlformats.org/officeDocument/2006/docPropsVTypes">
  <Template>Slice</Template>
  <TotalTime>262</TotalTime>
  <Words>460</Words>
  <Application>Microsoft Office PowerPoint</Application>
  <PresentationFormat>Grand écran</PresentationFormat>
  <Paragraphs>63</Paragraphs>
  <Slides>12</Slides>
  <Notes>0</Notes>
  <HiddenSlides>0</HiddenSlides>
  <MMClips>0</MMClips>
  <ScaleCrop>false</ScaleCrop>
  <HeadingPairs>
    <vt:vector size="6" baseType="variant">
      <vt:variant>
        <vt:lpstr>Polices utilisées</vt:lpstr>
      </vt:variant>
      <vt:variant>
        <vt:i4>4</vt:i4>
      </vt:variant>
      <vt:variant>
        <vt:lpstr>Thème</vt:lpstr>
      </vt:variant>
      <vt:variant>
        <vt:i4>1</vt:i4>
      </vt:variant>
      <vt:variant>
        <vt:lpstr>Titres des diapositives</vt:lpstr>
      </vt:variant>
      <vt:variant>
        <vt:i4>12</vt:i4>
      </vt:variant>
    </vt:vector>
  </HeadingPairs>
  <TitlesOfParts>
    <vt:vector size="17" baseType="lpstr">
      <vt:lpstr>AL-Mohanad Bold</vt:lpstr>
      <vt:lpstr>Century Gothic</vt:lpstr>
      <vt:lpstr>Tahoma</vt:lpstr>
      <vt:lpstr>Wingdings 3</vt:lpstr>
      <vt:lpstr>Secteur</vt:lpstr>
      <vt:lpstr>المدرسة الوطنية للإدارة «مولاي أحمد مدغري» مركز التوثيق والبحث والخبرة </vt:lpstr>
      <vt:lpstr>* القرار الوزاري المشترك المؤرخ في 14 محرم عام 1430 الموافق 11 يناير 2009، يحدد التنظيم الداخلي للمدرسة الوطنية للإدارة، لا سيما المادة 20. ( ج.ر.، العدد 20، 2009، ص. 6-9) </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المدرسة الوطنية للإدارة «مولاي أحمد مدغري» مركز التوثيق والبحث والخبرة </dc:title>
  <dc:creator>Menouar</dc:creator>
  <cp:lastModifiedBy>Menouar</cp:lastModifiedBy>
  <cp:revision>26</cp:revision>
  <cp:lastPrinted>2021-05-19T14:34:28Z</cp:lastPrinted>
  <dcterms:created xsi:type="dcterms:W3CDTF">2021-05-19T12:32:27Z</dcterms:created>
  <dcterms:modified xsi:type="dcterms:W3CDTF">2023-11-12T10:31:43Z</dcterms:modified>
</cp:coreProperties>
</file>